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256" r:id="rId2"/>
    <p:sldId id="290" r:id="rId3"/>
    <p:sldId id="282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7" r:id="rId17"/>
    <p:sldId id="273" r:id="rId18"/>
    <p:sldId id="274" r:id="rId19"/>
    <p:sldId id="275" r:id="rId20"/>
    <p:sldId id="276" r:id="rId21"/>
  </p:sldIdLst>
  <p:sldSz cx="18288000" cy="10287000"/>
  <p:notesSz cx="6858000" cy="9144000"/>
  <p:embeddedFontLst>
    <p:embeddedFont>
      <p:font typeface="Aileron" pitchFamily="2" charset="77"/>
      <p:regular r:id="rId23"/>
    </p:embeddedFont>
    <p:embeddedFont>
      <p:font typeface="Canva Sans" panose="020B0503030501040103" pitchFamily="34" charset="0"/>
      <p:regular r:id="rId24"/>
    </p:embeddedFont>
    <p:embeddedFont>
      <p:font typeface="Canva Sans Bold" panose="020B0803030501040103" pitchFamily="34" charset="0"/>
      <p:regular r:id="rId25"/>
      <p:bold r:id="rId26"/>
    </p:embeddedFont>
    <p:embeddedFont>
      <p:font typeface="Didact Gothic" pitchFamily="2" charset="0"/>
      <p:regular r:id="rId27"/>
    </p:embeddedFont>
    <p:embeddedFont>
      <p:font typeface="Eastman Grotesque Bold" pitchFamily="2" charset="0"/>
      <p:regular r:id="rId28"/>
      <p:bold r:id="rId29"/>
    </p:embeddedFont>
    <p:embeddedFont>
      <p:font typeface="Source Sans Pro" panose="020B050303040302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E4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993" autoAdjust="0"/>
    <p:restoredTop sz="94153" autoAdjust="0"/>
  </p:normalViewPr>
  <p:slideViewPr>
    <p:cSldViewPr>
      <p:cViewPr varScale="1">
        <p:scale>
          <a:sx n="74" d="100"/>
          <a:sy n="74" d="100"/>
        </p:scale>
        <p:origin x="208" y="4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F58CE7-91AD-7241-B5DF-7B14729E335A}" type="datetimeFigureOut">
              <a:rPr lang="de-DE" smtClean="0"/>
              <a:t>19.09.26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8646D3-68C0-774D-802F-CC26BFE48D1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6669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369EC-8500-675B-CDC3-7AC5532B5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E291C73-6C09-2C34-A7FC-AEC9CE08E5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AA4F7E1-DDC8-9262-513D-8E3EAE9F60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8368340-2E96-065F-C4A6-934DE1B642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8646D3-68C0-774D-802F-CC26BFE48D14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73687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A1311-45E3-07E1-B5F7-B6B3876B8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78ED5C4-09AE-2AEA-EB33-8F04F29347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0D49D10-13DF-2372-E68F-B5FD5FF1B7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DC70F4E-4923-F28E-7BA5-9FEBD258ED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8646D3-68C0-774D-802F-CC26BFE48D14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4889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8.svg"/><Relationship Id="rId4" Type="http://schemas.openxmlformats.org/officeDocument/2006/relationships/image" Target="../media/image17.svg"/><Relationship Id="rId9" Type="http://schemas.openxmlformats.org/officeDocument/2006/relationships/image" Target="../media/image22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29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svg"/><Relationship Id="rId4" Type="http://schemas.openxmlformats.org/officeDocument/2006/relationships/image" Target="../media/image31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573000" y="-647700"/>
            <a:ext cx="6877943" cy="6877943"/>
          </a:xfrm>
          <a:custGeom>
            <a:avLst/>
            <a:gdLst/>
            <a:ahLst/>
            <a:cxnLst/>
            <a:rect l="l" t="t" r="r" b="b"/>
            <a:pathLst>
              <a:path w="6877943" h="6877943">
                <a:moveTo>
                  <a:pt x="0" y="0"/>
                </a:moveTo>
                <a:lnTo>
                  <a:pt x="6877943" y="0"/>
                </a:lnTo>
                <a:lnTo>
                  <a:pt x="6877943" y="6877943"/>
                </a:lnTo>
                <a:lnTo>
                  <a:pt x="0" y="68779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TextBox 3"/>
          <p:cNvSpPr txBox="1"/>
          <p:nvPr/>
        </p:nvSpPr>
        <p:spPr>
          <a:xfrm>
            <a:off x="4311382" y="2314245"/>
            <a:ext cx="9064704" cy="1410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9"/>
              </a:lnSpc>
              <a:spcBef>
                <a:spcPct val="0"/>
              </a:spcBef>
            </a:pPr>
            <a:r>
              <a:rPr lang="en-US" sz="54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Arbeitsgruppe</a:t>
            </a:r>
            <a:r>
              <a:rPr lang="en-US" sz="54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  <a:p>
            <a:pPr algn="ctr">
              <a:lnSpc>
                <a:spcPts val="5519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Innovation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926101" y="5955863"/>
            <a:ext cx="7835265" cy="1461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39"/>
              </a:lnSpc>
              <a:spcBef>
                <a:spcPct val="0"/>
              </a:spcBef>
            </a:pPr>
            <a:r>
              <a:rPr lang="en-US" sz="3199" b="1" dirty="0" err="1">
                <a:solidFill>
                  <a:srgbClr val="5C5D6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Ergebnisse</a:t>
            </a:r>
            <a:r>
              <a:rPr lang="en-US" sz="3199" b="1" dirty="0">
                <a:solidFill>
                  <a:srgbClr val="5C5D6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199" b="1" dirty="0" err="1">
                <a:solidFill>
                  <a:srgbClr val="5C5D6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Umfrage</a:t>
            </a:r>
            <a:endParaRPr lang="en-US" sz="3199" b="1" dirty="0">
              <a:solidFill>
                <a:srgbClr val="5C5D62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3839"/>
              </a:lnSpc>
              <a:spcBef>
                <a:spcPct val="0"/>
              </a:spcBef>
            </a:pPr>
            <a:r>
              <a:rPr lang="en-US" sz="2200" b="1" dirty="0">
                <a:solidFill>
                  <a:srgbClr val="5C5D6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Stand Juli 2025 </a:t>
            </a:r>
          </a:p>
          <a:p>
            <a:pPr algn="ctr">
              <a:lnSpc>
                <a:spcPts val="3839"/>
              </a:lnSpc>
              <a:spcBef>
                <a:spcPct val="0"/>
              </a:spcBef>
            </a:pPr>
            <a:endParaRPr lang="en-US" sz="3199" b="1" dirty="0">
              <a:solidFill>
                <a:srgbClr val="5C5D62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4715E-1E6D-0E30-C438-08C6451BF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5">
            <a:extLst>
              <a:ext uri="{FF2B5EF4-FFF2-40B4-BE49-F238E27FC236}">
                <a16:creationId xmlns:a16="http://schemas.microsoft.com/office/drawing/2014/main" id="{2659F2E9-929B-6F1E-5AC7-2428BD69ABA5}"/>
              </a:ext>
            </a:extLst>
          </p:cNvPr>
          <p:cNvSpPr/>
          <p:nvPr/>
        </p:nvSpPr>
        <p:spPr>
          <a:xfrm>
            <a:off x="15195471" y="-120255"/>
            <a:ext cx="3164099" cy="3164099"/>
          </a:xfrm>
          <a:custGeom>
            <a:avLst/>
            <a:gdLst/>
            <a:ahLst/>
            <a:cxnLst/>
            <a:rect l="l" t="t" r="r" b="b"/>
            <a:pathLst>
              <a:path w="3164099" h="3164099">
                <a:moveTo>
                  <a:pt x="0" y="0"/>
                </a:moveTo>
                <a:lnTo>
                  <a:pt x="3164098" y="0"/>
                </a:lnTo>
                <a:lnTo>
                  <a:pt x="3164098" y="3164099"/>
                </a:lnTo>
                <a:lnTo>
                  <a:pt x="0" y="31640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192EA088-2785-EFAD-DD37-57064CA85309}"/>
              </a:ext>
            </a:extLst>
          </p:cNvPr>
          <p:cNvSpPr txBox="1"/>
          <p:nvPr/>
        </p:nvSpPr>
        <p:spPr>
          <a:xfrm>
            <a:off x="5317152" y="1028700"/>
            <a:ext cx="7653695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39"/>
              </a:lnSpc>
              <a:spcBef>
                <a:spcPct val="0"/>
              </a:spcBef>
            </a:pPr>
            <a:r>
              <a:rPr lang="en-US" sz="3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ABLAUF DER BEFRAGUNG</a:t>
            </a:r>
          </a:p>
        </p:txBody>
      </p:sp>
      <p:sp>
        <p:nvSpPr>
          <p:cNvPr id="30" name="TextBox 6">
            <a:extLst>
              <a:ext uri="{FF2B5EF4-FFF2-40B4-BE49-F238E27FC236}">
                <a16:creationId xmlns:a16="http://schemas.microsoft.com/office/drawing/2014/main" id="{65A9E637-4241-693B-4B2B-0F0A902F9687}"/>
              </a:ext>
            </a:extLst>
          </p:cNvPr>
          <p:cNvSpPr txBox="1"/>
          <p:nvPr/>
        </p:nvSpPr>
        <p:spPr>
          <a:xfrm>
            <a:off x="5540821" y="9832624"/>
            <a:ext cx="6620351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500" spc="60" dirty="0">
                <a:solidFill>
                  <a:srgbClr val="000000"/>
                </a:solidFill>
                <a:latin typeface="Didact Gothic"/>
                <a:ea typeface="Didact Gothic"/>
                <a:cs typeface="Didact Gothic"/>
                <a:sym typeface="Didact Gothic"/>
              </a:rPr>
              <a:t>AG Innovation - </a:t>
            </a:r>
            <a:r>
              <a:rPr lang="en-US" sz="1500" spc="60" dirty="0" err="1">
                <a:solidFill>
                  <a:srgbClr val="000000"/>
                </a:solidFill>
                <a:latin typeface="Didact Gothic"/>
                <a:ea typeface="Didact Gothic"/>
                <a:cs typeface="Didact Gothic"/>
                <a:sym typeface="Didact Gothic"/>
              </a:rPr>
              <a:t>Röm</a:t>
            </a:r>
            <a:r>
              <a:rPr lang="en-US" sz="1500" spc="60" dirty="0">
                <a:solidFill>
                  <a:srgbClr val="000000"/>
                </a:solidFill>
                <a:latin typeface="Didact Gothic"/>
                <a:ea typeface="Didact Gothic"/>
                <a:cs typeface="Didact Gothic"/>
                <a:sym typeface="Didact Gothic"/>
              </a:rPr>
              <a:t>.- </a:t>
            </a:r>
            <a:r>
              <a:rPr lang="en-US" sz="1500" spc="60" dirty="0" err="1">
                <a:solidFill>
                  <a:srgbClr val="000000"/>
                </a:solidFill>
                <a:latin typeface="Didact Gothic"/>
                <a:ea typeface="Didact Gothic"/>
                <a:cs typeface="Didact Gothic"/>
                <a:sym typeface="Didact Gothic"/>
              </a:rPr>
              <a:t>kath</a:t>
            </a:r>
            <a:r>
              <a:rPr lang="en-US" sz="1500" spc="60" dirty="0">
                <a:solidFill>
                  <a:srgbClr val="000000"/>
                </a:solidFill>
                <a:latin typeface="Didact Gothic"/>
                <a:ea typeface="Didact Gothic"/>
                <a:cs typeface="Didact Gothic"/>
                <a:sym typeface="Didact Gothic"/>
              </a:rPr>
              <a:t>. </a:t>
            </a:r>
            <a:r>
              <a:rPr lang="en-US" sz="1500" spc="60" dirty="0" err="1">
                <a:solidFill>
                  <a:srgbClr val="000000"/>
                </a:solidFill>
                <a:latin typeface="Didact Gothic"/>
                <a:ea typeface="Didact Gothic"/>
                <a:cs typeface="Didact Gothic"/>
                <a:sym typeface="Didact Gothic"/>
              </a:rPr>
              <a:t>Kirchengemeinde</a:t>
            </a:r>
            <a:r>
              <a:rPr lang="en-US" sz="1500" spc="60" dirty="0">
                <a:solidFill>
                  <a:srgbClr val="000000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1500" spc="60" dirty="0" err="1">
                <a:solidFill>
                  <a:srgbClr val="000000"/>
                </a:solidFill>
                <a:latin typeface="Didact Gothic"/>
                <a:ea typeface="Didact Gothic"/>
                <a:cs typeface="Didact Gothic"/>
                <a:sym typeface="Didact Gothic"/>
              </a:rPr>
              <a:t>Hochrhein-Südschwarzwald</a:t>
            </a:r>
            <a:endParaRPr lang="en-US" sz="1500" spc="60" dirty="0">
              <a:solidFill>
                <a:srgbClr val="000000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54C33745-9F65-96D4-99D6-999C98463876}"/>
              </a:ext>
            </a:extLst>
          </p:cNvPr>
          <p:cNvGrpSpPr/>
          <p:nvPr/>
        </p:nvGrpSpPr>
        <p:grpSpPr>
          <a:xfrm>
            <a:off x="3853598" y="1912385"/>
            <a:ext cx="10610137" cy="7464230"/>
            <a:chOff x="3853598" y="1912385"/>
            <a:chExt cx="10610137" cy="7464230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EEECCFA4-BA76-85DF-2742-B3853D8DDAE4}"/>
                </a:ext>
              </a:extLst>
            </p:cNvPr>
            <p:cNvSpPr/>
            <p:nvPr/>
          </p:nvSpPr>
          <p:spPr>
            <a:xfrm>
              <a:off x="3853598" y="1912385"/>
              <a:ext cx="10580802" cy="1762613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200" b="1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Aufbau des </a:t>
              </a:r>
              <a:r>
                <a:rPr lang="en-US" sz="3200" b="1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Fragebogens</a:t>
              </a:r>
              <a:r>
                <a:rPr lang="en-US" sz="3200" b="1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: 	</a:t>
              </a:r>
              <a:r>
                <a:rPr lang="en-US" sz="3200" b="1" dirty="0">
                  <a:solidFill>
                    <a:srgbClr val="000000"/>
                  </a:solidFill>
                  <a:latin typeface="Canva Sans Bold"/>
                  <a:ea typeface="Canva Sans"/>
                  <a:cs typeface="Canva Sans"/>
                  <a:sym typeface="Canva Sans Bold"/>
                </a:rPr>
                <a:t>13 </a:t>
              </a:r>
              <a:r>
                <a:rPr lang="en-US" sz="3200" b="1" dirty="0" err="1">
                  <a:solidFill>
                    <a:srgbClr val="000000"/>
                  </a:solidFill>
                  <a:latin typeface="Canva Sans Bold"/>
                  <a:ea typeface="Canva Sans"/>
                  <a:cs typeface="Canva Sans"/>
                  <a:sym typeface="Canva Sans Bold"/>
                </a:rPr>
                <a:t>Fragen</a:t>
              </a:r>
              <a:endParaRPr lang="de-DE" sz="3200" b="1" dirty="0"/>
            </a:p>
          </p:txBody>
        </p:sp>
        <p:sp>
          <p:nvSpPr>
            <p:cNvPr id="3" name="Rechteck 2">
              <a:extLst>
                <a:ext uri="{FF2B5EF4-FFF2-40B4-BE49-F238E27FC236}">
                  <a16:creationId xmlns:a16="http://schemas.microsoft.com/office/drawing/2014/main" id="{92DBBF4F-BE88-3E5C-0BE6-72653F5DD318}"/>
                </a:ext>
              </a:extLst>
            </p:cNvPr>
            <p:cNvSpPr/>
            <p:nvPr/>
          </p:nvSpPr>
          <p:spPr>
            <a:xfrm>
              <a:off x="3881476" y="3823084"/>
              <a:ext cx="10580400" cy="17640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200" b="1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3200" b="1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Befragungszeitraum</a:t>
              </a:r>
              <a:r>
                <a:rPr lang="en-US" sz="3200" b="1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: 	</a:t>
              </a:r>
              <a:r>
                <a:rPr lang="en-US" sz="3200" b="1" dirty="0">
                  <a:solidFill>
                    <a:srgbClr val="000000"/>
                  </a:solidFill>
                  <a:latin typeface="Canva Sans Bold"/>
                  <a:ea typeface="Canva Sans"/>
                  <a:cs typeface="Canva Sans"/>
                  <a:sym typeface="Canva Sans Bold"/>
                </a:rPr>
                <a:t> 20.10.2024 – 20.12.2024</a:t>
              </a:r>
              <a:endParaRPr lang="de-DE" sz="3200" b="1" dirty="0"/>
            </a:p>
          </p:txBody>
        </p:sp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152B631B-0A82-1932-FF51-29A8E2B77BFE}"/>
                </a:ext>
              </a:extLst>
            </p:cNvPr>
            <p:cNvSpPr/>
            <p:nvPr/>
          </p:nvSpPr>
          <p:spPr>
            <a:xfrm>
              <a:off x="3881476" y="5735170"/>
              <a:ext cx="10580400" cy="17640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200" b="1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3200" b="1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Anzahl</a:t>
              </a:r>
              <a:r>
                <a:rPr lang="en-US" sz="3200" b="1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der </a:t>
              </a:r>
              <a:r>
                <a:rPr lang="en-US" sz="3200" b="1" dirty="0" err="1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Rückmeldungen</a:t>
              </a:r>
              <a:r>
                <a:rPr lang="en-US" sz="3200" b="1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: 	</a:t>
              </a:r>
              <a:r>
                <a:rPr lang="en-US" sz="3200" b="1" dirty="0">
                  <a:solidFill>
                    <a:srgbClr val="000000"/>
                  </a:solidFill>
                  <a:latin typeface="Canva Sans Bold"/>
                  <a:ea typeface="Canva Sans"/>
                  <a:cs typeface="Canva Sans"/>
                  <a:sym typeface="Canva Sans Bold"/>
                </a:rPr>
                <a:t> </a:t>
              </a:r>
              <a:r>
                <a:rPr lang="en-US" sz="3200" b="1" dirty="0" err="1">
                  <a:solidFill>
                    <a:srgbClr val="000000"/>
                  </a:solidFill>
                  <a:latin typeface="Canva Sans Bold"/>
                  <a:ea typeface="Canva Sans"/>
                  <a:cs typeface="Canva Sans"/>
                  <a:sym typeface="Canva Sans Bold"/>
                </a:rPr>
                <a:t>Erwachsene</a:t>
              </a:r>
              <a:r>
                <a:rPr lang="en-US" sz="3200" b="1" dirty="0">
                  <a:solidFill>
                    <a:srgbClr val="000000"/>
                  </a:solidFill>
                  <a:latin typeface="Canva Sans Bold"/>
                  <a:ea typeface="Canva Sans"/>
                  <a:cs typeface="Canva Sans"/>
                  <a:sym typeface="Canva Sans Bold"/>
                </a:rPr>
                <a:t> 228 								 </a:t>
              </a:r>
              <a:r>
                <a:rPr lang="en-US" sz="3200" b="1" dirty="0" err="1">
                  <a:solidFill>
                    <a:srgbClr val="000000"/>
                  </a:solidFill>
                  <a:latin typeface="Canva Sans Bold"/>
                  <a:ea typeface="Canva Sans"/>
                  <a:cs typeface="Canva Sans"/>
                  <a:sym typeface="Canva Sans Bold"/>
                </a:rPr>
                <a:t>Jugendliche</a:t>
              </a:r>
              <a:r>
                <a:rPr lang="en-US" sz="3200" b="1" dirty="0">
                  <a:solidFill>
                    <a:srgbClr val="000000"/>
                  </a:solidFill>
                  <a:latin typeface="Canva Sans Bold"/>
                  <a:ea typeface="Canva Sans"/>
                  <a:cs typeface="Canva Sans"/>
                  <a:sym typeface="Canva Sans Bold"/>
                </a:rPr>
                <a:t> 35</a:t>
              </a:r>
              <a:endParaRPr lang="de-DE" sz="3200" b="1" dirty="0"/>
            </a:p>
          </p:txBody>
        </p:sp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7C77B55C-AE98-195F-D250-8E2FB725A7E2}"/>
                </a:ext>
              </a:extLst>
            </p:cNvPr>
            <p:cNvSpPr/>
            <p:nvPr/>
          </p:nvSpPr>
          <p:spPr>
            <a:xfrm>
              <a:off x="3883335" y="7612615"/>
              <a:ext cx="10580400" cy="17640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200" b="1" dirty="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  <a:r>
                <a:rPr lang="en-US" sz="3200" b="1" dirty="0" err="1">
                  <a:solidFill>
                    <a:srgbClr val="000000"/>
                  </a:solidFill>
                  <a:latin typeface="Canva Sans Bold"/>
                  <a:ea typeface="Canva Sans"/>
                  <a:cs typeface="Canva Sans"/>
                  <a:sym typeface="Canva Sans Bold"/>
                </a:rPr>
                <a:t>Auswertung</a:t>
              </a:r>
              <a:r>
                <a:rPr lang="en-US" sz="3200" b="1" dirty="0">
                  <a:solidFill>
                    <a:srgbClr val="000000"/>
                  </a:solidFill>
                  <a:latin typeface="Canva Sans Bold"/>
                  <a:ea typeface="Canva Sans"/>
                  <a:cs typeface="Canva Sans"/>
                  <a:sym typeface="Canva Sans Bold"/>
                </a:rPr>
                <a:t>, </a:t>
              </a:r>
              <a:r>
                <a:rPr lang="en-US" sz="3200" b="1" dirty="0" err="1">
                  <a:solidFill>
                    <a:srgbClr val="000000"/>
                  </a:solidFill>
                  <a:latin typeface="Canva Sans Bold"/>
                  <a:ea typeface="Canva Sans"/>
                  <a:cs typeface="Canva Sans"/>
                  <a:sym typeface="Canva Sans Bold"/>
                </a:rPr>
                <a:t>Kategorisierung</a:t>
              </a:r>
              <a:r>
                <a:rPr lang="en-US" sz="3200" b="1" dirty="0">
                  <a:solidFill>
                    <a:srgbClr val="000000"/>
                  </a:solidFill>
                  <a:latin typeface="Canva Sans Bold"/>
                  <a:ea typeface="Canva Sans"/>
                  <a:cs typeface="Canva Sans"/>
                  <a:sym typeface="Canva Sans Bold"/>
                </a:rPr>
                <a:t>, </a:t>
              </a:r>
              <a:r>
                <a:rPr lang="en-US" sz="3200" b="1" dirty="0" err="1">
                  <a:solidFill>
                    <a:srgbClr val="000000"/>
                  </a:solidFill>
                  <a:latin typeface="Canva Sans Bold"/>
                  <a:ea typeface="Canva Sans"/>
                  <a:cs typeface="Canva Sans"/>
                  <a:sym typeface="Canva Sans Bold"/>
                </a:rPr>
                <a:t>Dokumentation</a:t>
              </a:r>
              <a:endParaRPr lang="de-DE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247727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4BF13F-ACC1-7100-9141-40ED8C1AB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5">
            <a:extLst>
              <a:ext uri="{FF2B5EF4-FFF2-40B4-BE49-F238E27FC236}">
                <a16:creationId xmlns:a16="http://schemas.microsoft.com/office/drawing/2014/main" id="{E9163739-62D9-A4D1-FD53-2FCC29045AD4}"/>
              </a:ext>
            </a:extLst>
          </p:cNvPr>
          <p:cNvSpPr/>
          <p:nvPr/>
        </p:nvSpPr>
        <p:spPr>
          <a:xfrm>
            <a:off x="15195471" y="-120255"/>
            <a:ext cx="3164099" cy="3164099"/>
          </a:xfrm>
          <a:custGeom>
            <a:avLst/>
            <a:gdLst/>
            <a:ahLst/>
            <a:cxnLst/>
            <a:rect l="l" t="t" r="r" b="b"/>
            <a:pathLst>
              <a:path w="3164099" h="3164099">
                <a:moveTo>
                  <a:pt x="0" y="0"/>
                </a:moveTo>
                <a:lnTo>
                  <a:pt x="3164098" y="0"/>
                </a:lnTo>
                <a:lnTo>
                  <a:pt x="3164098" y="3164099"/>
                </a:lnTo>
                <a:lnTo>
                  <a:pt x="0" y="31640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CF5BAAE3-6052-CD9D-07C5-D5E7990EC764}"/>
              </a:ext>
            </a:extLst>
          </p:cNvPr>
          <p:cNvSpPr txBox="1"/>
          <p:nvPr/>
        </p:nvSpPr>
        <p:spPr>
          <a:xfrm>
            <a:off x="1669766" y="974481"/>
            <a:ext cx="14362459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39"/>
              </a:lnSpc>
              <a:spcBef>
                <a:spcPct val="0"/>
              </a:spcBef>
            </a:pPr>
            <a:r>
              <a:rPr lang="en-US" sz="3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WICHTIGSTE ERKENNTNISSE – IM DIALOG VOR ORT</a:t>
            </a:r>
          </a:p>
        </p:txBody>
      </p:sp>
      <p:sp>
        <p:nvSpPr>
          <p:cNvPr id="30" name="TextBox 6">
            <a:extLst>
              <a:ext uri="{FF2B5EF4-FFF2-40B4-BE49-F238E27FC236}">
                <a16:creationId xmlns:a16="http://schemas.microsoft.com/office/drawing/2014/main" id="{10A143A2-250F-0441-50E1-04A3502E5AE2}"/>
              </a:ext>
            </a:extLst>
          </p:cNvPr>
          <p:cNvSpPr txBox="1"/>
          <p:nvPr/>
        </p:nvSpPr>
        <p:spPr>
          <a:xfrm>
            <a:off x="5540821" y="9832624"/>
            <a:ext cx="6620351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500" spc="60" dirty="0">
                <a:solidFill>
                  <a:srgbClr val="000000"/>
                </a:solidFill>
                <a:latin typeface="Didact Gothic"/>
                <a:ea typeface="Didact Gothic"/>
                <a:cs typeface="Didact Gothic"/>
                <a:sym typeface="Didact Gothic"/>
              </a:rPr>
              <a:t>AG Innovation - </a:t>
            </a:r>
            <a:r>
              <a:rPr lang="en-US" sz="1500" spc="60" dirty="0" err="1">
                <a:solidFill>
                  <a:srgbClr val="000000"/>
                </a:solidFill>
                <a:latin typeface="Didact Gothic"/>
                <a:ea typeface="Didact Gothic"/>
                <a:cs typeface="Didact Gothic"/>
                <a:sym typeface="Didact Gothic"/>
              </a:rPr>
              <a:t>Röm</a:t>
            </a:r>
            <a:r>
              <a:rPr lang="en-US" sz="1500" spc="60" dirty="0">
                <a:solidFill>
                  <a:srgbClr val="000000"/>
                </a:solidFill>
                <a:latin typeface="Didact Gothic"/>
                <a:ea typeface="Didact Gothic"/>
                <a:cs typeface="Didact Gothic"/>
                <a:sym typeface="Didact Gothic"/>
              </a:rPr>
              <a:t>.- </a:t>
            </a:r>
            <a:r>
              <a:rPr lang="en-US" sz="1500" spc="60" dirty="0" err="1">
                <a:solidFill>
                  <a:srgbClr val="000000"/>
                </a:solidFill>
                <a:latin typeface="Didact Gothic"/>
                <a:ea typeface="Didact Gothic"/>
                <a:cs typeface="Didact Gothic"/>
                <a:sym typeface="Didact Gothic"/>
              </a:rPr>
              <a:t>kath</a:t>
            </a:r>
            <a:r>
              <a:rPr lang="en-US" sz="1500" spc="60" dirty="0">
                <a:solidFill>
                  <a:srgbClr val="000000"/>
                </a:solidFill>
                <a:latin typeface="Didact Gothic"/>
                <a:ea typeface="Didact Gothic"/>
                <a:cs typeface="Didact Gothic"/>
                <a:sym typeface="Didact Gothic"/>
              </a:rPr>
              <a:t>. </a:t>
            </a:r>
            <a:r>
              <a:rPr lang="en-US" sz="1500" spc="60" dirty="0" err="1">
                <a:solidFill>
                  <a:srgbClr val="000000"/>
                </a:solidFill>
                <a:latin typeface="Didact Gothic"/>
                <a:ea typeface="Didact Gothic"/>
                <a:cs typeface="Didact Gothic"/>
                <a:sym typeface="Didact Gothic"/>
              </a:rPr>
              <a:t>Kirchengemeinde</a:t>
            </a:r>
            <a:r>
              <a:rPr lang="en-US" sz="1500" spc="60" dirty="0">
                <a:solidFill>
                  <a:srgbClr val="000000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en-US" sz="1500" spc="60" dirty="0" err="1">
                <a:solidFill>
                  <a:srgbClr val="000000"/>
                </a:solidFill>
                <a:latin typeface="Didact Gothic"/>
                <a:ea typeface="Didact Gothic"/>
                <a:cs typeface="Didact Gothic"/>
                <a:sym typeface="Didact Gothic"/>
              </a:rPr>
              <a:t>Hochrhein-Südschwarzwald</a:t>
            </a:r>
            <a:endParaRPr lang="en-US" sz="1500" spc="60" dirty="0">
              <a:solidFill>
                <a:srgbClr val="000000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C62642D0-3653-8E75-649C-1B6A1D18047E}"/>
              </a:ext>
            </a:extLst>
          </p:cNvPr>
          <p:cNvSpPr txBox="1"/>
          <p:nvPr/>
        </p:nvSpPr>
        <p:spPr>
          <a:xfrm>
            <a:off x="833012" y="1812716"/>
            <a:ext cx="16035968" cy="6661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Hohes Interesse</a:t>
            </a:r>
          </a:p>
          <a:p>
            <a:pPr marL="342900" indent="-34290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Viele Menschen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kamen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auf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342900" indent="-34290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Auch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viele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kirchenfremde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Menschen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waren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interessiert</a:t>
            </a: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342900" indent="-34290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Keine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Anfeindungen</a:t>
            </a: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342900" indent="-34290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Sehr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respektvoller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Umgang</a:t>
            </a: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342900" indent="-34290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Offenheit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Kirche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gegenüber</a:t>
            </a: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342900" indent="-34290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Offenes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Teilen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von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Meinungen</a:t>
            </a: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342900" indent="-34290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"/>
                <a:cs typeface="Canva Sans"/>
                <a:sym typeface="Canva Sans Bold"/>
              </a:rPr>
              <a:t>Klare Erwartungshaltung</a:t>
            </a:r>
            <a:endParaRPr lang="en-US" sz="3200" b="1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342900" indent="-34290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Offener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Dialog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Menschen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lohnt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sich</a:t>
            </a: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  <p:extLst>
      <p:ext uri="{BB962C8B-B14F-4D97-AF65-F5344CB8AC3E}">
        <p14:creationId xmlns:p14="http://schemas.microsoft.com/office/powerpoint/2010/main" val="3944893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148278" y="9871952"/>
            <a:ext cx="6620351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500" spc="60">
                <a:solidFill>
                  <a:srgbClr val="000000"/>
                </a:solidFill>
                <a:latin typeface="Didact Gothic"/>
                <a:ea typeface="Didact Gothic"/>
                <a:cs typeface="Didact Gothic"/>
                <a:sym typeface="Didact Gothic"/>
              </a:rPr>
              <a:t>AG Innovation - Röm.- kath. Kirchengemeinde Hochrhein-Südschwarzwald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891" y="645724"/>
            <a:ext cx="16993750" cy="10880499"/>
          </a:xfrm>
          <a:prstGeom prst="rect">
            <a:avLst/>
          </a:prstGeom>
        </p:spPr>
      </p:pic>
      <p:sp>
        <p:nvSpPr>
          <p:cNvPr id="4" name="Freeform 4"/>
          <p:cNvSpPr/>
          <p:nvPr/>
        </p:nvSpPr>
        <p:spPr>
          <a:xfrm>
            <a:off x="15195471" y="-120255"/>
            <a:ext cx="3164099" cy="3164099"/>
          </a:xfrm>
          <a:custGeom>
            <a:avLst/>
            <a:gdLst/>
            <a:ahLst/>
            <a:cxnLst/>
            <a:rect l="l" t="t" r="r" b="b"/>
            <a:pathLst>
              <a:path w="3164099" h="3164099">
                <a:moveTo>
                  <a:pt x="0" y="0"/>
                </a:moveTo>
                <a:lnTo>
                  <a:pt x="3164098" y="0"/>
                </a:lnTo>
                <a:lnTo>
                  <a:pt x="3164098" y="3164099"/>
                </a:lnTo>
                <a:lnTo>
                  <a:pt x="0" y="31640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5" name="Group 5"/>
          <p:cNvGrpSpPr/>
          <p:nvPr/>
        </p:nvGrpSpPr>
        <p:grpSpPr>
          <a:xfrm>
            <a:off x="-304799" y="5143500"/>
            <a:ext cx="5791200" cy="714877"/>
            <a:chOff x="0" y="0"/>
            <a:chExt cx="3208200" cy="1882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08200" cy="188280"/>
            </a:xfrm>
            <a:custGeom>
              <a:avLst/>
              <a:gdLst/>
              <a:ahLst/>
              <a:cxnLst/>
              <a:rect l="l" t="t" r="r" b="b"/>
              <a:pathLst>
                <a:path w="3208200" h="188280">
                  <a:moveTo>
                    <a:pt x="32414" y="0"/>
                  </a:moveTo>
                  <a:lnTo>
                    <a:pt x="3175786" y="0"/>
                  </a:lnTo>
                  <a:cubicBezTo>
                    <a:pt x="3193688" y="0"/>
                    <a:pt x="3208200" y="14512"/>
                    <a:pt x="3208200" y="32414"/>
                  </a:cubicBezTo>
                  <a:lnTo>
                    <a:pt x="3208200" y="155866"/>
                  </a:lnTo>
                  <a:cubicBezTo>
                    <a:pt x="3208200" y="173768"/>
                    <a:pt x="3193688" y="188280"/>
                    <a:pt x="3175786" y="188280"/>
                  </a:cubicBezTo>
                  <a:lnTo>
                    <a:pt x="32414" y="188280"/>
                  </a:lnTo>
                  <a:cubicBezTo>
                    <a:pt x="14512" y="188280"/>
                    <a:pt x="0" y="173768"/>
                    <a:pt x="0" y="155866"/>
                  </a:cubicBezTo>
                  <a:lnTo>
                    <a:pt x="0" y="32414"/>
                  </a:lnTo>
                  <a:cubicBezTo>
                    <a:pt x="0" y="14512"/>
                    <a:pt x="14512" y="0"/>
                    <a:pt x="32414" y="0"/>
                  </a:cubicBezTo>
                  <a:close/>
                </a:path>
              </a:pathLst>
            </a:custGeom>
            <a:solidFill>
              <a:srgbClr val="D9514B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3208200" cy="1978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92529" y="1028700"/>
            <a:ext cx="12102941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39"/>
              </a:lnSpc>
              <a:spcBef>
                <a:spcPct val="0"/>
              </a:spcBef>
            </a:pPr>
            <a:r>
              <a:rPr lang="en-US" sz="3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FRAGE 1: TEILNEHMENDE NACH ALTER / SEELSORGEEINHEIT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46129" y="5258051"/>
            <a:ext cx="3325871" cy="4857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39"/>
              </a:lnSpc>
              <a:spcBef>
                <a:spcPct val="0"/>
              </a:spcBef>
            </a:pPr>
            <a:r>
              <a:rPr lang="en-US" sz="3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ERWACHSENE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1229" y="1160331"/>
            <a:ext cx="14837497" cy="10521123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15195471" y="-120255"/>
            <a:ext cx="3164099" cy="3164099"/>
          </a:xfrm>
          <a:custGeom>
            <a:avLst/>
            <a:gdLst/>
            <a:ahLst/>
            <a:cxnLst/>
            <a:rect l="l" t="t" r="r" b="b"/>
            <a:pathLst>
              <a:path w="3164099" h="3164099">
                <a:moveTo>
                  <a:pt x="0" y="0"/>
                </a:moveTo>
                <a:lnTo>
                  <a:pt x="3164098" y="0"/>
                </a:lnTo>
                <a:lnTo>
                  <a:pt x="3164098" y="3164099"/>
                </a:lnTo>
                <a:lnTo>
                  <a:pt x="0" y="31640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4" name="Group 4"/>
          <p:cNvGrpSpPr/>
          <p:nvPr/>
        </p:nvGrpSpPr>
        <p:grpSpPr>
          <a:xfrm>
            <a:off x="-228601" y="5143500"/>
            <a:ext cx="5343673" cy="714877"/>
            <a:chOff x="0" y="0"/>
            <a:chExt cx="3208200" cy="1882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208200" cy="188280"/>
            </a:xfrm>
            <a:custGeom>
              <a:avLst/>
              <a:gdLst/>
              <a:ahLst/>
              <a:cxnLst/>
              <a:rect l="l" t="t" r="r" b="b"/>
              <a:pathLst>
                <a:path w="3208200" h="188280">
                  <a:moveTo>
                    <a:pt x="32414" y="0"/>
                  </a:moveTo>
                  <a:lnTo>
                    <a:pt x="3175786" y="0"/>
                  </a:lnTo>
                  <a:cubicBezTo>
                    <a:pt x="3193688" y="0"/>
                    <a:pt x="3208200" y="14512"/>
                    <a:pt x="3208200" y="32414"/>
                  </a:cubicBezTo>
                  <a:lnTo>
                    <a:pt x="3208200" y="155866"/>
                  </a:lnTo>
                  <a:cubicBezTo>
                    <a:pt x="3208200" y="173768"/>
                    <a:pt x="3193688" y="188280"/>
                    <a:pt x="3175786" y="188280"/>
                  </a:cubicBezTo>
                  <a:lnTo>
                    <a:pt x="32414" y="188280"/>
                  </a:lnTo>
                  <a:cubicBezTo>
                    <a:pt x="14512" y="188280"/>
                    <a:pt x="0" y="173768"/>
                    <a:pt x="0" y="155866"/>
                  </a:cubicBezTo>
                  <a:lnTo>
                    <a:pt x="0" y="32414"/>
                  </a:lnTo>
                  <a:cubicBezTo>
                    <a:pt x="0" y="14512"/>
                    <a:pt x="14512" y="0"/>
                    <a:pt x="32414" y="0"/>
                  </a:cubicBezTo>
                  <a:close/>
                </a:path>
              </a:pathLst>
            </a:custGeom>
            <a:solidFill>
              <a:srgbClr val="D9514B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3208200" cy="1978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148278" y="9871952"/>
            <a:ext cx="6620351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500" spc="60">
                <a:solidFill>
                  <a:srgbClr val="000000"/>
                </a:solidFill>
                <a:latin typeface="Didact Gothic"/>
                <a:ea typeface="Didact Gothic"/>
                <a:cs typeface="Didact Gothic"/>
                <a:sym typeface="Didact Gothic"/>
              </a:rPr>
              <a:t>AG Innovation - Röm.- kath. Kirchengemeinde Hochrhein-Südschwarzwald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086338" y="1028700"/>
            <a:ext cx="12115324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39"/>
              </a:lnSpc>
              <a:spcBef>
                <a:spcPct val="0"/>
              </a:spcBef>
            </a:pPr>
            <a:r>
              <a:rPr lang="en-US" sz="3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FRAGE 2: TEILNEHMENDE NACH ALTER / SEELSORGEEINHEIT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5258051"/>
            <a:ext cx="2943939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39"/>
              </a:lnSpc>
              <a:spcBef>
                <a:spcPct val="0"/>
              </a:spcBef>
            </a:pPr>
            <a:r>
              <a:rPr lang="en-US" sz="31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JUGENDLICHE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71015" y="1909848"/>
            <a:ext cx="19841882" cy="429907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71015" y="3842286"/>
            <a:ext cx="19841882" cy="429907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49830" y="5695909"/>
            <a:ext cx="20787660" cy="4503993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1443472" y="3707607"/>
            <a:ext cx="917833" cy="573646"/>
          </a:xfrm>
          <a:custGeom>
            <a:avLst/>
            <a:gdLst/>
            <a:ahLst/>
            <a:cxnLst/>
            <a:rect l="l" t="t" r="r" b="b"/>
            <a:pathLst>
              <a:path w="917833" h="573646">
                <a:moveTo>
                  <a:pt x="0" y="0"/>
                </a:moveTo>
                <a:lnTo>
                  <a:pt x="917834" y="0"/>
                </a:lnTo>
                <a:lnTo>
                  <a:pt x="917834" y="573646"/>
                </a:lnTo>
                <a:lnTo>
                  <a:pt x="0" y="5736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6" name="Freeform 6"/>
          <p:cNvSpPr/>
          <p:nvPr/>
        </p:nvSpPr>
        <p:spPr>
          <a:xfrm>
            <a:off x="15195471" y="-120255"/>
            <a:ext cx="3164099" cy="3164099"/>
          </a:xfrm>
          <a:custGeom>
            <a:avLst/>
            <a:gdLst/>
            <a:ahLst/>
            <a:cxnLst/>
            <a:rect l="l" t="t" r="r" b="b"/>
            <a:pathLst>
              <a:path w="3164099" h="3164099">
                <a:moveTo>
                  <a:pt x="0" y="0"/>
                </a:moveTo>
                <a:lnTo>
                  <a:pt x="3164098" y="0"/>
                </a:lnTo>
                <a:lnTo>
                  <a:pt x="3164098" y="3164099"/>
                </a:lnTo>
                <a:lnTo>
                  <a:pt x="0" y="31640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7" name="Freeform 7"/>
          <p:cNvSpPr/>
          <p:nvPr/>
        </p:nvSpPr>
        <p:spPr>
          <a:xfrm>
            <a:off x="1077799" y="5744446"/>
            <a:ext cx="1649179" cy="494754"/>
          </a:xfrm>
          <a:custGeom>
            <a:avLst/>
            <a:gdLst/>
            <a:ahLst/>
            <a:cxnLst/>
            <a:rect l="l" t="t" r="r" b="b"/>
            <a:pathLst>
              <a:path w="1649179" h="494754">
                <a:moveTo>
                  <a:pt x="0" y="0"/>
                </a:moveTo>
                <a:lnTo>
                  <a:pt x="1649180" y="0"/>
                </a:lnTo>
                <a:lnTo>
                  <a:pt x="1649180" y="494754"/>
                </a:lnTo>
                <a:lnTo>
                  <a:pt x="0" y="4947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8" name="TextBox 8"/>
          <p:cNvSpPr txBox="1"/>
          <p:nvPr/>
        </p:nvSpPr>
        <p:spPr>
          <a:xfrm>
            <a:off x="10616371" y="3797460"/>
            <a:ext cx="6572559" cy="466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11"/>
              </a:lnSpc>
              <a:spcBef>
                <a:spcPct val="0"/>
              </a:spcBef>
            </a:pPr>
            <a:r>
              <a:rPr lang="en-US" sz="272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Eher hohe Bedeutung des Glaubens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65786" y="3005744"/>
            <a:ext cx="2791040" cy="353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1"/>
              </a:lnSpc>
              <a:spcBef>
                <a:spcPct val="0"/>
              </a:spcBef>
            </a:pPr>
            <a:r>
              <a:rPr lang="en-US" sz="2094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ERWACHSENE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148278" y="9871952"/>
            <a:ext cx="6620351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500" spc="60">
                <a:solidFill>
                  <a:srgbClr val="000000"/>
                </a:solidFill>
                <a:latin typeface="Didact Gothic"/>
                <a:ea typeface="Didact Gothic"/>
                <a:cs typeface="Didact Gothic"/>
                <a:sym typeface="Didact Gothic"/>
              </a:rPr>
              <a:t>AG Innovation - Röm.- kath. Kirchengemeinde Hochrhein-Südschwarzwald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928407" y="1028700"/>
            <a:ext cx="14381437" cy="1457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39"/>
              </a:lnSpc>
              <a:spcBef>
                <a:spcPct val="0"/>
              </a:spcBef>
            </a:pPr>
            <a:r>
              <a:rPr lang="en-US" sz="3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FRAGE 3: WELCHE BEDEUTUNG HAT DER GLAUBE / JESUS </a:t>
            </a:r>
          </a:p>
          <a:p>
            <a:pPr algn="ctr">
              <a:lnSpc>
                <a:spcPts val="3839"/>
              </a:lnSpc>
              <a:spcBef>
                <a:spcPct val="0"/>
              </a:spcBef>
            </a:pPr>
            <a:r>
              <a:rPr lang="en-US" sz="3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 IHREM / DEINEM LEBEN?</a:t>
            </a:r>
          </a:p>
          <a:p>
            <a:pPr algn="ctr">
              <a:lnSpc>
                <a:spcPts val="3839"/>
              </a:lnSpc>
              <a:spcBef>
                <a:spcPct val="0"/>
              </a:spcBef>
            </a:pPr>
            <a:endParaRPr lang="en-US" sz="31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3953657" y="3615465"/>
            <a:ext cx="2386561" cy="757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30"/>
              </a:lnSpc>
              <a:spcBef>
                <a:spcPct val="0"/>
              </a:spcBef>
            </a:pPr>
            <a:r>
              <a:rPr lang="en-US" sz="5025">
                <a:solidFill>
                  <a:srgbClr val="F9F9F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57%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953657" y="5545490"/>
            <a:ext cx="2386561" cy="757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30"/>
              </a:lnSpc>
              <a:spcBef>
                <a:spcPct val="0"/>
              </a:spcBef>
            </a:pPr>
            <a:r>
              <a:rPr lang="en-US" sz="5025">
                <a:solidFill>
                  <a:srgbClr val="F9F9F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51%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953657" y="7532324"/>
            <a:ext cx="2386561" cy="757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30"/>
              </a:lnSpc>
              <a:spcBef>
                <a:spcPct val="0"/>
              </a:spcBef>
            </a:pPr>
            <a:r>
              <a:rPr lang="en-US" sz="5025">
                <a:solidFill>
                  <a:srgbClr val="F9F9F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64%</a:t>
            </a:r>
          </a:p>
        </p:txBody>
      </p:sp>
      <p:sp>
        <p:nvSpPr>
          <p:cNvPr id="15" name="Freeform 15"/>
          <p:cNvSpPr/>
          <p:nvPr/>
        </p:nvSpPr>
        <p:spPr>
          <a:xfrm>
            <a:off x="965786" y="7700528"/>
            <a:ext cx="1649179" cy="494754"/>
          </a:xfrm>
          <a:custGeom>
            <a:avLst/>
            <a:gdLst/>
            <a:ahLst/>
            <a:cxnLst/>
            <a:rect l="l" t="t" r="r" b="b"/>
            <a:pathLst>
              <a:path w="1649179" h="494754">
                <a:moveTo>
                  <a:pt x="0" y="0"/>
                </a:moveTo>
                <a:lnTo>
                  <a:pt x="1649179" y="0"/>
                </a:lnTo>
                <a:lnTo>
                  <a:pt x="1649179" y="494754"/>
                </a:lnTo>
                <a:lnTo>
                  <a:pt x="0" y="4947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6" name="TextBox 16"/>
          <p:cNvSpPr txBox="1"/>
          <p:nvPr/>
        </p:nvSpPr>
        <p:spPr>
          <a:xfrm>
            <a:off x="965786" y="4886324"/>
            <a:ext cx="2791040" cy="353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1"/>
              </a:lnSpc>
              <a:spcBef>
                <a:spcPct val="0"/>
              </a:spcBef>
            </a:pPr>
            <a:r>
              <a:rPr lang="en-US" sz="2094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JUGENDLICHE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65786" y="6798817"/>
            <a:ext cx="2791040" cy="353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1"/>
              </a:lnSpc>
              <a:spcBef>
                <a:spcPct val="0"/>
              </a:spcBef>
            </a:pPr>
            <a:r>
              <a:rPr lang="en-US" sz="2094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JUGENDLICHE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252394" y="5729898"/>
            <a:ext cx="6572559" cy="466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11"/>
              </a:lnSpc>
              <a:spcBef>
                <a:spcPct val="0"/>
              </a:spcBef>
            </a:pPr>
            <a:r>
              <a:rPr lang="en-US" sz="2722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Mittlere</a:t>
            </a:r>
            <a:r>
              <a:rPr lang="en-US" sz="2722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722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Bedeutung</a:t>
            </a:r>
            <a:r>
              <a:rPr lang="en-US" sz="2722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2722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Glaubens</a:t>
            </a:r>
            <a:endParaRPr lang="en-US" sz="2722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2538674" y="7487246"/>
            <a:ext cx="5588256" cy="905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60"/>
              </a:lnSpc>
            </a:pPr>
            <a:r>
              <a:rPr lang="en-US" sz="261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Bedeutung</a:t>
            </a:r>
            <a:r>
              <a:rPr lang="en-US" sz="261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von Jesus </a:t>
            </a:r>
            <a:r>
              <a:rPr lang="en-US" sz="261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im</a:t>
            </a:r>
            <a:r>
              <a:rPr lang="en-US" sz="261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Leben </a:t>
            </a:r>
          </a:p>
          <a:p>
            <a:pPr algn="just">
              <a:lnSpc>
                <a:spcPts val="3660"/>
              </a:lnSpc>
              <a:spcBef>
                <a:spcPct val="0"/>
              </a:spcBef>
            </a:pPr>
            <a:r>
              <a:rPr lang="en-US" sz="261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</a:t>
            </a:r>
            <a:r>
              <a:rPr lang="en-US" sz="261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eher</a:t>
            </a:r>
            <a:r>
              <a:rPr lang="en-US" sz="261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1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hoch</a:t>
            </a:r>
            <a:r>
              <a:rPr lang="en-US" sz="261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195471" y="-120255"/>
            <a:ext cx="3164099" cy="3164099"/>
          </a:xfrm>
          <a:custGeom>
            <a:avLst/>
            <a:gdLst/>
            <a:ahLst/>
            <a:cxnLst/>
            <a:rect l="l" t="t" r="r" b="b"/>
            <a:pathLst>
              <a:path w="3164099" h="3164099">
                <a:moveTo>
                  <a:pt x="0" y="0"/>
                </a:moveTo>
                <a:lnTo>
                  <a:pt x="3164098" y="0"/>
                </a:lnTo>
                <a:lnTo>
                  <a:pt x="3164098" y="3164099"/>
                </a:lnTo>
                <a:lnTo>
                  <a:pt x="0" y="31640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1909" y="2862611"/>
            <a:ext cx="7088608" cy="413502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2034" y="2862611"/>
            <a:ext cx="7088608" cy="4135021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2199916" y="8708656"/>
            <a:ext cx="13888168" cy="930644"/>
            <a:chOff x="0" y="0"/>
            <a:chExt cx="3657789" cy="19419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657789" cy="194196"/>
            </a:xfrm>
            <a:custGeom>
              <a:avLst/>
              <a:gdLst/>
              <a:ahLst/>
              <a:cxnLst/>
              <a:rect l="l" t="t" r="r" b="b"/>
              <a:pathLst>
                <a:path w="3657789" h="194196">
                  <a:moveTo>
                    <a:pt x="28430" y="0"/>
                  </a:moveTo>
                  <a:lnTo>
                    <a:pt x="3629359" y="0"/>
                  </a:lnTo>
                  <a:cubicBezTo>
                    <a:pt x="3636899" y="0"/>
                    <a:pt x="3644131" y="2995"/>
                    <a:pt x="3649462" y="8327"/>
                  </a:cubicBezTo>
                  <a:cubicBezTo>
                    <a:pt x="3654794" y="13659"/>
                    <a:pt x="3657789" y="20890"/>
                    <a:pt x="3657789" y="28430"/>
                  </a:cubicBezTo>
                  <a:lnTo>
                    <a:pt x="3657789" y="165766"/>
                  </a:lnTo>
                  <a:cubicBezTo>
                    <a:pt x="3657789" y="173306"/>
                    <a:pt x="3654794" y="180537"/>
                    <a:pt x="3649462" y="185869"/>
                  </a:cubicBezTo>
                  <a:cubicBezTo>
                    <a:pt x="3644131" y="191201"/>
                    <a:pt x="3636899" y="194196"/>
                    <a:pt x="3629359" y="194196"/>
                  </a:cubicBezTo>
                  <a:lnTo>
                    <a:pt x="28430" y="194196"/>
                  </a:lnTo>
                  <a:cubicBezTo>
                    <a:pt x="12728" y="194196"/>
                    <a:pt x="0" y="181468"/>
                    <a:pt x="0" y="165766"/>
                  </a:cubicBezTo>
                  <a:lnTo>
                    <a:pt x="0" y="28430"/>
                  </a:lnTo>
                  <a:cubicBezTo>
                    <a:pt x="0" y="12728"/>
                    <a:pt x="12728" y="0"/>
                    <a:pt x="28430" y="0"/>
                  </a:cubicBezTo>
                  <a:close/>
                </a:path>
              </a:pathLst>
            </a:custGeom>
            <a:solidFill>
              <a:srgbClr val="D9514B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3657789" cy="2037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148278" y="9871952"/>
            <a:ext cx="6620351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500" spc="60">
                <a:solidFill>
                  <a:srgbClr val="000000"/>
                </a:solidFill>
                <a:latin typeface="Didact Gothic"/>
                <a:ea typeface="Didact Gothic"/>
                <a:cs typeface="Didact Gothic"/>
                <a:sym typeface="Didact Gothic"/>
              </a:rPr>
              <a:t>AG Innovation - Röm.- kath. Kirchengemeinde Hochrhein-Südschwarzwald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28407" y="1028700"/>
            <a:ext cx="14381437" cy="1943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39"/>
              </a:lnSpc>
              <a:spcBef>
                <a:spcPct val="0"/>
              </a:spcBef>
            </a:pPr>
            <a:r>
              <a:rPr lang="en-US" sz="3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FRAGE 4: IN WELCHEN SITUATIONEN WÜNSCHEN SIE SICH </a:t>
            </a:r>
          </a:p>
          <a:p>
            <a:pPr algn="ctr">
              <a:lnSpc>
                <a:spcPts val="3839"/>
              </a:lnSpc>
              <a:spcBef>
                <a:spcPct val="0"/>
              </a:spcBef>
            </a:pPr>
            <a:r>
              <a:rPr lang="en-US" sz="3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(MEHR) UNTERSTÜTZUNG VON DER KIRCHE? </a:t>
            </a:r>
          </a:p>
          <a:p>
            <a:pPr algn="ctr">
              <a:lnSpc>
                <a:spcPts val="383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(Mehrfachantworten zur Auswahl möglich)</a:t>
            </a:r>
          </a:p>
          <a:p>
            <a:pPr algn="ctr">
              <a:lnSpc>
                <a:spcPts val="3839"/>
              </a:lnSpc>
              <a:spcBef>
                <a:spcPct val="0"/>
              </a:spcBef>
            </a:pPr>
            <a:endParaRPr lang="en-US" sz="3199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756951" y="8905875"/>
            <a:ext cx="12774097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399" b="1">
                <a:solidFill>
                  <a:srgbClr val="F9F9F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Schwerpunkte bei Jugendlichen:  Glaube, Beten, Gemeinschaft sowie Familie, Freunde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963356" y="6573666"/>
            <a:ext cx="5143500" cy="1102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Wünschen</a:t>
            </a:r>
            <a:r>
              <a:rPr lang="en-US" sz="2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sich</a:t>
            </a:r>
            <a:r>
              <a:rPr lang="en-US" sz="2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Unterstützung</a:t>
            </a:r>
            <a:r>
              <a:rPr lang="en-US" sz="2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bei</a:t>
            </a:r>
            <a:r>
              <a:rPr lang="en-US" sz="2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der </a:t>
            </a:r>
            <a:r>
              <a:rPr lang="en-US" sz="2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Suche</a:t>
            </a:r>
            <a:r>
              <a:rPr lang="en-US" sz="2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nach</a:t>
            </a:r>
            <a:r>
              <a:rPr lang="en-US" sz="2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Sinn und </a:t>
            </a:r>
            <a:r>
              <a:rPr lang="en-US" sz="2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Orientierung</a:t>
            </a:r>
            <a:endParaRPr lang="en-US" sz="23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414338" y="6573666"/>
            <a:ext cx="5143500" cy="730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Wünschen</a:t>
            </a:r>
            <a:r>
              <a:rPr lang="en-US" sz="2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sich</a:t>
            </a:r>
            <a:r>
              <a:rPr lang="en-US" sz="2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Unterstützung</a:t>
            </a:r>
            <a:r>
              <a:rPr lang="en-US" sz="2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in </a:t>
            </a:r>
            <a:r>
              <a:rPr lang="en-US" sz="2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persönlichen</a:t>
            </a:r>
            <a:r>
              <a:rPr lang="en-US" sz="2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Krisensituationen</a:t>
            </a:r>
            <a:endParaRPr lang="en-US" sz="23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195471" y="-120255"/>
            <a:ext cx="3164099" cy="3164099"/>
          </a:xfrm>
          <a:custGeom>
            <a:avLst/>
            <a:gdLst/>
            <a:ahLst/>
            <a:cxnLst/>
            <a:rect l="l" t="t" r="r" b="b"/>
            <a:pathLst>
              <a:path w="3164099" h="3164099">
                <a:moveTo>
                  <a:pt x="0" y="0"/>
                </a:moveTo>
                <a:lnTo>
                  <a:pt x="3164098" y="0"/>
                </a:lnTo>
                <a:lnTo>
                  <a:pt x="3164098" y="3164099"/>
                </a:lnTo>
                <a:lnTo>
                  <a:pt x="0" y="31640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3" name="Group 3"/>
          <p:cNvGrpSpPr/>
          <p:nvPr/>
        </p:nvGrpSpPr>
        <p:grpSpPr>
          <a:xfrm>
            <a:off x="2199916" y="8708655"/>
            <a:ext cx="13888168" cy="1008863"/>
            <a:chOff x="0" y="0"/>
            <a:chExt cx="3657789" cy="19419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657789" cy="194196"/>
            </a:xfrm>
            <a:custGeom>
              <a:avLst/>
              <a:gdLst/>
              <a:ahLst/>
              <a:cxnLst/>
              <a:rect l="l" t="t" r="r" b="b"/>
              <a:pathLst>
                <a:path w="3657789" h="194196">
                  <a:moveTo>
                    <a:pt x="28430" y="0"/>
                  </a:moveTo>
                  <a:lnTo>
                    <a:pt x="3629359" y="0"/>
                  </a:lnTo>
                  <a:cubicBezTo>
                    <a:pt x="3636899" y="0"/>
                    <a:pt x="3644131" y="2995"/>
                    <a:pt x="3649462" y="8327"/>
                  </a:cubicBezTo>
                  <a:cubicBezTo>
                    <a:pt x="3654794" y="13659"/>
                    <a:pt x="3657789" y="20890"/>
                    <a:pt x="3657789" y="28430"/>
                  </a:cubicBezTo>
                  <a:lnTo>
                    <a:pt x="3657789" y="165766"/>
                  </a:lnTo>
                  <a:cubicBezTo>
                    <a:pt x="3657789" y="173306"/>
                    <a:pt x="3654794" y="180537"/>
                    <a:pt x="3649462" y="185869"/>
                  </a:cubicBezTo>
                  <a:cubicBezTo>
                    <a:pt x="3644131" y="191201"/>
                    <a:pt x="3636899" y="194196"/>
                    <a:pt x="3629359" y="194196"/>
                  </a:cubicBezTo>
                  <a:lnTo>
                    <a:pt x="28430" y="194196"/>
                  </a:lnTo>
                  <a:cubicBezTo>
                    <a:pt x="12728" y="194196"/>
                    <a:pt x="0" y="181468"/>
                    <a:pt x="0" y="165766"/>
                  </a:cubicBezTo>
                  <a:lnTo>
                    <a:pt x="0" y="28430"/>
                  </a:lnTo>
                  <a:cubicBezTo>
                    <a:pt x="0" y="12728"/>
                    <a:pt x="12728" y="0"/>
                    <a:pt x="28430" y="0"/>
                  </a:cubicBezTo>
                  <a:close/>
                </a:path>
              </a:pathLst>
            </a:custGeom>
            <a:solidFill>
              <a:srgbClr val="D9514B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3657789" cy="2037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573131" y="2807669"/>
            <a:ext cx="3426233" cy="3426233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BB0F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055513" y="2807669"/>
            <a:ext cx="3426233" cy="3426233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4A796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721520" y="5036767"/>
            <a:ext cx="1508484" cy="1508484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BB0F"/>
            </a:solidFill>
            <a:ln w="12382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247122" y="5036767"/>
            <a:ext cx="1508484" cy="1508484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4A796"/>
            </a:solidFill>
            <a:ln w="12382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6031027" y="5300268"/>
            <a:ext cx="889469" cy="981484"/>
          </a:xfrm>
          <a:custGeom>
            <a:avLst/>
            <a:gdLst/>
            <a:ahLst/>
            <a:cxnLst/>
            <a:rect l="l" t="t" r="r" b="b"/>
            <a:pathLst>
              <a:path w="889469" h="981484">
                <a:moveTo>
                  <a:pt x="0" y="0"/>
                </a:moveTo>
                <a:lnTo>
                  <a:pt x="889470" y="0"/>
                </a:lnTo>
                <a:lnTo>
                  <a:pt x="889470" y="981483"/>
                </a:lnTo>
                <a:lnTo>
                  <a:pt x="0" y="9814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9" name="Freeform 19"/>
          <p:cNvSpPr/>
          <p:nvPr/>
        </p:nvSpPr>
        <p:spPr>
          <a:xfrm>
            <a:off x="13496675" y="5375272"/>
            <a:ext cx="1009377" cy="831475"/>
          </a:xfrm>
          <a:custGeom>
            <a:avLst/>
            <a:gdLst/>
            <a:ahLst/>
            <a:cxnLst/>
            <a:rect l="l" t="t" r="r" b="b"/>
            <a:pathLst>
              <a:path w="1009377" h="831475">
                <a:moveTo>
                  <a:pt x="0" y="0"/>
                </a:moveTo>
                <a:lnTo>
                  <a:pt x="1009377" y="0"/>
                </a:lnTo>
                <a:lnTo>
                  <a:pt x="1009377" y="831475"/>
                </a:lnTo>
                <a:lnTo>
                  <a:pt x="0" y="8314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20" name="TextBox 20"/>
          <p:cNvSpPr txBox="1"/>
          <p:nvPr/>
        </p:nvSpPr>
        <p:spPr>
          <a:xfrm>
            <a:off x="6148278" y="9871952"/>
            <a:ext cx="6620351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500" spc="60">
                <a:solidFill>
                  <a:srgbClr val="000000"/>
                </a:solidFill>
                <a:latin typeface="Didact Gothic"/>
                <a:ea typeface="Didact Gothic"/>
                <a:cs typeface="Didact Gothic"/>
                <a:sym typeface="Didact Gothic"/>
              </a:rPr>
              <a:t>AG Innovation - Röm.- kath. Kirchengemeinde Hochrhein-Südschwarzwald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06446" y="938728"/>
            <a:ext cx="15950468" cy="1457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39"/>
              </a:lnSpc>
              <a:spcBef>
                <a:spcPct val="0"/>
              </a:spcBef>
            </a:pPr>
            <a:r>
              <a:rPr lang="en-US" sz="3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FRAGE 5: GIBT ES BESTIMMTE THEMEN ODER LEBENSBEREICHE, ÜBER </a:t>
            </a:r>
          </a:p>
          <a:p>
            <a:pPr algn="ctr">
              <a:lnSpc>
                <a:spcPts val="3839"/>
              </a:lnSpc>
              <a:spcBef>
                <a:spcPct val="0"/>
              </a:spcBef>
            </a:pPr>
            <a:r>
              <a:rPr lang="en-US" sz="3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DIE SIE GERNE MEHR IN UNSEREN VERANSTALTUNGEN HÖREN WÜRDEN?</a:t>
            </a:r>
          </a:p>
          <a:p>
            <a:pPr algn="ctr">
              <a:lnSpc>
                <a:spcPts val="3839"/>
              </a:lnSpc>
              <a:spcBef>
                <a:spcPct val="0"/>
              </a:spcBef>
            </a:pPr>
            <a:endParaRPr lang="en-US" sz="31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2828151" y="8905875"/>
            <a:ext cx="12631698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399" b="1">
                <a:solidFill>
                  <a:srgbClr val="F9F9F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Schwerpunkte bei Jugendlichen:  Aktuelle Themen/Vernetzung sowie Jugend/Familie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963356" y="6554616"/>
            <a:ext cx="5143500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9"/>
              </a:lnSpc>
              <a:spcBef>
                <a:spcPct val="0"/>
              </a:spcBef>
            </a:pPr>
            <a:r>
              <a:rPr lang="en-US" sz="26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Spiritualität</a:t>
            </a:r>
            <a:r>
              <a:rPr lang="en-US" sz="2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26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Glaube</a:t>
            </a:r>
            <a:r>
              <a:rPr lang="en-US" sz="2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&amp; Hoffnung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414338" y="6554616"/>
            <a:ext cx="5143500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9"/>
              </a:lnSpc>
              <a:spcBef>
                <a:spcPct val="0"/>
              </a:spcBef>
            </a:pPr>
            <a:r>
              <a:rPr lang="en-US" sz="26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Jugend und Familie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857497" y="3664467"/>
            <a:ext cx="2857500" cy="1542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35"/>
              </a:lnSpc>
              <a:spcBef>
                <a:spcPct val="0"/>
              </a:spcBef>
            </a:pPr>
            <a:r>
              <a:rPr lang="en-US" sz="9025" b="1">
                <a:solidFill>
                  <a:srgbClr val="31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27%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339879" y="3664467"/>
            <a:ext cx="2857500" cy="1542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35"/>
              </a:lnSpc>
              <a:spcBef>
                <a:spcPct val="0"/>
              </a:spcBef>
            </a:pPr>
            <a:r>
              <a:rPr lang="en-US" sz="9025" b="1" dirty="0">
                <a:solidFill>
                  <a:srgbClr val="31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10%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195471" y="-120255"/>
            <a:ext cx="3164099" cy="3164099"/>
          </a:xfrm>
          <a:custGeom>
            <a:avLst/>
            <a:gdLst/>
            <a:ahLst/>
            <a:cxnLst/>
            <a:rect l="l" t="t" r="r" b="b"/>
            <a:pathLst>
              <a:path w="3164099" h="3164099">
                <a:moveTo>
                  <a:pt x="0" y="0"/>
                </a:moveTo>
                <a:lnTo>
                  <a:pt x="3164098" y="0"/>
                </a:lnTo>
                <a:lnTo>
                  <a:pt x="3164098" y="3164099"/>
                </a:lnTo>
                <a:lnTo>
                  <a:pt x="0" y="31640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4948" y="3291901"/>
            <a:ext cx="7597286" cy="443175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4672" y="3291901"/>
            <a:ext cx="7597286" cy="443175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6148278" y="9871952"/>
            <a:ext cx="6620351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500" spc="60">
                <a:solidFill>
                  <a:srgbClr val="000000"/>
                </a:solidFill>
                <a:latin typeface="Didact Gothic"/>
                <a:ea typeface="Didact Gothic"/>
                <a:cs typeface="Didact Gothic"/>
                <a:sym typeface="Didact Gothic"/>
              </a:rPr>
              <a:t>AG Innovation - Röm.- kath. Kirchengemeinde Hochrhein-Südschwarzwald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838512" y="1024453"/>
            <a:ext cx="12719325" cy="2428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39"/>
              </a:lnSpc>
              <a:spcBef>
                <a:spcPct val="0"/>
              </a:spcBef>
            </a:pPr>
            <a:r>
              <a:rPr lang="en-US" sz="3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FRAGE 6/7: WIE WICHTIG IST ES IHNEN, DASS DIE KIRCHE SICH</a:t>
            </a:r>
          </a:p>
          <a:p>
            <a:pPr algn="ctr">
              <a:lnSpc>
                <a:spcPts val="3839"/>
              </a:lnSpc>
              <a:spcBef>
                <a:spcPct val="0"/>
              </a:spcBef>
            </a:pPr>
            <a:r>
              <a:rPr lang="en-US" sz="3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 SOZIALEN UND HUMANITÄREN BZW. KULTURELLEN PROJEKTEN ENGAGIERT?</a:t>
            </a:r>
          </a:p>
          <a:p>
            <a:pPr algn="ctr">
              <a:lnSpc>
                <a:spcPts val="3839"/>
              </a:lnSpc>
              <a:spcBef>
                <a:spcPct val="0"/>
              </a:spcBef>
            </a:pPr>
            <a:endParaRPr lang="en-US" sz="31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3839"/>
              </a:lnSpc>
              <a:spcBef>
                <a:spcPct val="0"/>
              </a:spcBef>
            </a:pPr>
            <a:endParaRPr lang="en-US" sz="31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853283" y="7259053"/>
            <a:ext cx="5512598" cy="1163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6"/>
              </a:lnSpc>
              <a:spcBef>
                <a:spcPct val="0"/>
              </a:spcBef>
            </a:pPr>
            <a:r>
              <a:rPr lang="en-US" sz="2572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Wichtigkeit des Engagements der Kirche in sozialen und humanitären Projekten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838948" y="7259053"/>
            <a:ext cx="5512598" cy="775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6"/>
              </a:lnSpc>
              <a:spcBef>
                <a:spcPct val="0"/>
              </a:spcBef>
            </a:pPr>
            <a:r>
              <a:rPr lang="en-US" sz="2572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Wichtigkeit des Engagements der Kirche in kulturellen Projekten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195471" y="-120255"/>
            <a:ext cx="3164099" cy="3164099"/>
          </a:xfrm>
          <a:custGeom>
            <a:avLst/>
            <a:gdLst/>
            <a:ahLst/>
            <a:cxnLst/>
            <a:rect l="l" t="t" r="r" b="b"/>
            <a:pathLst>
              <a:path w="3164099" h="3164099">
                <a:moveTo>
                  <a:pt x="0" y="0"/>
                </a:moveTo>
                <a:lnTo>
                  <a:pt x="3164098" y="0"/>
                </a:lnTo>
                <a:lnTo>
                  <a:pt x="3164098" y="3164099"/>
                </a:lnTo>
                <a:lnTo>
                  <a:pt x="0" y="31640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TextBox 3"/>
          <p:cNvSpPr txBox="1"/>
          <p:nvPr/>
        </p:nvSpPr>
        <p:spPr>
          <a:xfrm>
            <a:off x="4907054" y="2572718"/>
            <a:ext cx="1642915" cy="98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32"/>
              </a:lnSpc>
              <a:spcBef>
                <a:spcPct val="0"/>
              </a:spcBef>
            </a:pPr>
            <a:r>
              <a:rPr lang="en-US" sz="5737" b="1">
                <a:solidFill>
                  <a:srgbClr val="FEBB0F"/>
                </a:solidFill>
                <a:latin typeface="Eastman Grotesque Bold"/>
                <a:ea typeface="Eastman Grotesque Bold"/>
                <a:cs typeface="Eastman Grotesque Bold"/>
                <a:sym typeface="Eastman Grotesque Bold"/>
              </a:rPr>
              <a:t>29%</a:t>
            </a:r>
          </a:p>
        </p:txBody>
      </p:sp>
      <p:grpSp>
        <p:nvGrpSpPr>
          <p:cNvPr id="4" name="Group 4"/>
          <p:cNvGrpSpPr/>
          <p:nvPr/>
        </p:nvGrpSpPr>
        <p:grpSpPr>
          <a:xfrm rot="-5400000">
            <a:off x="4046096" y="6234166"/>
            <a:ext cx="2810701" cy="2474409"/>
            <a:chOff x="0" y="0"/>
            <a:chExt cx="744602" cy="65551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44602" cy="655513"/>
            </a:xfrm>
            <a:custGeom>
              <a:avLst/>
              <a:gdLst/>
              <a:ahLst/>
              <a:cxnLst/>
              <a:rect l="l" t="t" r="r" b="b"/>
              <a:pathLst>
                <a:path w="744602" h="655513">
                  <a:moveTo>
                    <a:pt x="541402" y="0"/>
                  </a:moveTo>
                  <a:lnTo>
                    <a:pt x="0" y="0"/>
                  </a:lnTo>
                  <a:lnTo>
                    <a:pt x="0" y="655513"/>
                  </a:lnTo>
                  <a:lnTo>
                    <a:pt x="541402" y="655513"/>
                  </a:lnTo>
                  <a:lnTo>
                    <a:pt x="744602" y="327756"/>
                  </a:lnTo>
                  <a:lnTo>
                    <a:pt x="541402" y="0"/>
                  </a:lnTo>
                  <a:close/>
                </a:path>
              </a:pathLst>
            </a:custGeom>
            <a:solidFill>
              <a:srgbClr val="ECF0F3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630302" cy="7031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214243" y="9024196"/>
            <a:ext cx="2474409" cy="166265"/>
            <a:chOff x="0" y="0"/>
            <a:chExt cx="655513" cy="4404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55513" cy="44046"/>
            </a:xfrm>
            <a:custGeom>
              <a:avLst/>
              <a:gdLst/>
              <a:ahLst/>
              <a:cxnLst/>
              <a:rect l="l" t="t" r="r" b="b"/>
              <a:pathLst>
                <a:path w="655513" h="44046">
                  <a:moveTo>
                    <a:pt x="0" y="0"/>
                  </a:moveTo>
                  <a:lnTo>
                    <a:pt x="655513" y="0"/>
                  </a:lnTo>
                  <a:lnTo>
                    <a:pt x="655513" y="44046"/>
                  </a:lnTo>
                  <a:lnTo>
                    <a:pt x="0" y="44046"/>
                  </a:lnTo>
                  <a:close/>
                </a:path>
              </a:pathLst>
            </a:custGeom>
            <a:solidFill>
              <a:srgbClr val="FEBB0F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655513" cy="916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8628182" y="2572718"/>
            <a:ext cx="1642915" cy="98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32"/>
              </a:lnSpc>
              <a:spcBef>
                <a:spcPct val="0"/>
              </a:spcBef>
            </a:pPr>
            <a:r>
              <a:rPr lang="en-US" sz="5737" b="1">
                <a:solidFill>
                  <a:srgbClr val="F85C46"/>
                </a:solidFill>
                <a:latin typeface="Eastman Grotesque Bold"/>
                <a:ea typeface="Eastman Grotesque Bold"/>
                <a:cs typeface="Eastman Grotesque Bold"/>
                <a:sym typeface="Eastman Grotesque Bold"/>
              </a:rPr>
              <a:t>18%</a:t>
            </a:r>
          </a:p>
        </p:txBody>
      </p:sp>
      <p:grpSp>
        <p:nvGrpSpPr>
          <p:cNvPr id="11" name="Group 11"/>
          <p:cNvGrpSpPr/>
          <p:nvPr/>
        </p:nvGrpSpPr>
        <p:grpSpPr>
          <a:xfrm rot="-5400000">
            <a:off x="7738649" y="6234166"/>
            <a:ext cx="2810701" cy="2474409"/>
            <a:chOff x="0" y="0"/>
            <a:chExt cx="744602" cy="65551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44602" cy="655513"/>
            </a:xfrm>
            <a:custGeom>
              <a:avLst/>
              <a:gdLst/>
              <a:ahLst/>
              <a:cxnLst/>
              <a:rect l="l" t="t" r="r" b="b"/>
              <a:pathLst>
                <a:path w="744602" h="655513">
                  <a:moveTo>
                    <a:pt x="541402" y="0"/>
                  </a:moveTo>
                  <a:lnTo>
                    <a:pt x="0" y="0"/>
                  </a:lnTo>
                  <a:lnTo>
                    <a:pt x="0" y="655513"/>
                  </a:lnTo>
                  <a:lnTo>
                    <a:pt x="541402" y="655513"/>
                  </a:lnTo>
                  <a:lnTo>
                    <a:pt x="744602" y="327756"/>
                  </a:lnTo>
                  <a:lnTo>
                    <a:pt x="541402" y="0"/>
                  </a:lnTo>
                  <a:close/>
                </a:path>
              </a:pathLst>
            </a:custGeom>
            <a:solidFill>
              <a:srgbClr val="ECF0F3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630302" cy="7031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906796" y="9024196"/>
            <a:ext cx="2474409" cy="166265"/>
            <a:chOff x="0" y="0"/>
            <a:chExt cx="655513" cy="4404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55513" cy="44046"/>
            </a:xfrm>
            <a:custGeom>
              <a:avLst/>
              <a:gdLst/>
              <a:ahLst/>
              <a:cxnLst/>
              <a:rect l="l" t="t" r="r" b="b"/>
              <a:pathLst>
                <a:path w="655513" h="44046">
                  <a:moveTo>
                    <a:pt x="0" y="0"/>
                  </a:moveTo>
                  <a:lnTo>
                    <a:pt x="655513" y="0"/>
                  </a:lnTo>
                  <a:lnTo>
                    <a:pt x="655513" y="44046"/>
                  </a:lnTo>
                  <a:lnTo>
                    <a:pt x="0" y="44046"/>
                  </a:lnTo>
                  <a:close/>
                </a:path>
              </a:pathLst>
            </a:custGeom>
            <a:solidFill>
              <a:srgbClr val="F85C46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655513" cy="916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2228008" y="2572718"/>
            <a:ext cx="1642915" cy="98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32"/>
              </a:lnSpc>
              <a:spcBef>
                <a:spcPct val="0"/>
              </a:spcBef>
            </a:pPr>
            <a:r>
              <a:rPr lang="en-US" sz="5737" b="1">
                <a:solidFill>
                  <a:srgbClr val="44A796"/>
                </a:solidFill>
                <a:latin typeface="Eastman Grotesque Bold"/>
                <a:ea typeface="Eastman Grotesque Bold"/>
                <a:cs typeface="Eastman Grotesque Bold"/>
                <a:sym typeface="Eastman Grotesque Bold"/>
              </a:rPr>
              <a:t>19%</a:t>
            </a:r>
          </a:p>
        </p:txBody>
      </p:sp>
      <p:sp>
        <p:nvSpPr>
          <p:cNvPr id="18" name="Freeform 18"/>
          <p:cNvSpPr/>
          <p:nvPr/>
        </p:nvSpPr>
        <p:spPr>
          <a:xfrm rot="5400000">
            <a:off x="12588369" y="2920630"/>
            <a:ext cx="341469" cy="996991"/>
          </a:xfrm>
          <a:custGeom>
            <a:avLst/>
            <a:gdLst/>
            <a:ahLst/>
            <a:cxnLst/>
            <a:rect l="l" t="t" r="r" b="b"/>
            <a:pathLst>
              <a:path w="341469" h="996991">
                <a:moveTo>
                  <a:pt x="0" y="0"/>
                </a:moveTo>
                <a:lnTo>
                  <a:pt x="341470" y="0"/>
                </a:lnTo>
                <a:lnTo>
                  <a:pt x="341470" y="996991"/>
                </a:lnTo>
                <a:lnTo>
                  <a:pt x="0" y="9969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19" name="Group 19"/>
          <p:cNvGrpSpPr/>
          <p:nvPr/>
        </p:nvGrpSpPr>
        <p:grpSpPr>
          <a:xfrm rot="-5400000">
            <a:off x="11431202" y="6234166"/>
            <a:ext cx="2810701" cy="2474409"/>
            <a:chOff x="0" y="0"/>
            <a:chExt cx="744602" cy="65551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744602" cy="655513"/>
            </a:xfrm>
            <a:custGeom>
              <a:avLst/>
              <a:gdLst/>
              <a:ahLst/>
              <a:cxnLst/>
              <a:rect l="l" t="t" r="r" b="b"/>
              <a:pathLst>
                <a:path w="744602" h="655513">
                  <a:moveTo>
                    <a:pt x="541402" y="0"/>
                  </a:moveTo>
                  <a:lnTo>
                    <a:pt x="0" y="0"/>
                  </a:lnTo>
                  <a:lnTo>
                    <a:pt x="0" y="655513"/>
                  </a:lnTo>
                  <a:lnTo>
                    <a:pt x="541402" y="655513"/>
                  </a:lnTo>
                  <a:lnTo>
                    <a:pt x="744602" y="327756"/>
                  </a:lnTo>
                  <a:lnTo>
                    <a:pt x="541402" y="0"/>
                  </a:lnTo>
                  <a:close/>
                </a:path>
              </a:pathLst>
            </a:custGeom>
            <a:solidFill>
              <a:srgbClr val="ECF0F3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47625"/>
              <a:ext cx="630302" cy="7031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1599349" y="9024196"/>
            <a:ext cx="2474409" cy="166265"/>
            <a:chOff x="0" y="0"/>
            <a:chExt cx="655513" cy="4404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55513" cy="44046"/>
            </a:xfrm>
            <a:custGeom>
              <a:avLst/>
              <a:gdLst/>
              <a:ahLst/>
              <a:cxnLst/>
              <a:rect l="l" t="t" r="r" b="b"/>
              <a:pathLst>
                <a:path w="655513" h="44046">
                  <a:moveTo>
                    <a:pt x="0" y="0"/>
                  </a:moveTo>
                  <a:lnTo>
                    <a:pt x="655513" y="0"/>
                  </a:lnTo>
                  <a:lnTo>
                    <a:pt x="655513" y="44046"/>
                  </a:lnTo>
                  <a:lnTo>
                    <a:pt x="0" y="44046"/>
                  </a:lnTo>
                  <a:close/>
                </a:path>
              </a:pathLst>
            </a:custGeom>
            <a:solidFill>
              <a:srgbClr val="1EAE98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47625"/>
              <a:ext cx="655513" cy="916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>
            <a:off x="4422102" y="3589860"/>
            <a:ext cx="2058689" cy="1909434"/>
          </a:xfrm>
          <a:custGeom>
            <a:avLst/>
            <a:gdLst/>
            <a:ahLst/>
            <a:cxnLst/>
            <a:rect l="l" t="t" r="r" b="b"/>
            <a:pathLst>
              <a:path w="2058689" h="1909434">
                <a:moveTo>
                  <a:pt x="0" y="0"/>
                </a:moveTo>
                <a:lnTo>
                  <a:pt x="2058690" y="0"/>
                </a:lnTo>
                <a:lnTo>
                  <a:pt x="2058690" y="1909435"/>
                </a:lnTo>
                <a:lnTo>
                  <a:pt x="0" y="19094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26" name="Freeform 26"/>
          <p:cNvSpPr/>
          <p:nvPr/>
        </p:nvSpPr>
        <p:spPr>
          <a:xfrm>
            <a:off x="8114655" y="3589860"/>
            <a:ext cx="2058689" cy="1909434"/>
          </a:xfrm>
          <a:custGeom>
            <a:avLst/>
            <a:gdLst/>
            <a:ahLst/>
            <a:cxnLst/>
            <a:rect l="l" t="t" r="r" b="b"/>
            <a:pathLst>
              <a:path w="2058689" h="1909434">
                <a:moveTo>
                  <a:pt x="0" y="0"/>
                </a:moveTo>
                <a:lnTo>
                  <a:pt x="2058690" y="0"/>
                </a:lnTo>
                <a:lnTo>
                  <a:pt x="2058690" y="1909435"/>
                </a:lnTo>
                <a:lnTo>
                  <a:pt x="0" y="19094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27" name="Group 27"/>
          <p:cNvGrpSpPr/>
          <p:nvPr/>
        </p:nvGrpSpPr>
        <p:grpSpPr>
          <a:xfrm>
            <a:off x="5330006" y="5600495"/>
            <a:ext cx="242882" cy="242882"/>
            <a:chOff x="0" y="0"/>
            <a:chExt cx="597730" cy="59773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97730" cy="597730"/>
            </a:xfrm>
            <a:custGeom>
              <a:avLst/>
              <a:gdLst/>
              <a:ahLst/>
              <a:cxnLst/>
              <a:rect l="l" t="t" r="r" b="b"/>
              <a:pathLst>
                <a:path w="597730" h="597730">
                  <a:moveTo>
                    <a:pt x="298865" y="0"/>
                  </a:moveTo>
                  <a:cubicBezTo>
                    <a:pt x="133806" y="0"/>
                    <a:pt x="0" y="133806"/>
                    <a:pt x="0" y="298865"/>
                  </a:cubicBezTo>
                  <a:cubicBezTo>
                    <a:pt x="0" y="463924"/>
                    <a:pt x="133806" y="597730"/>
                    <a:pt x="298865" y="597730"/>
                  </a:cubicBezTo>
                  <a:cubicBezTo>
                    <a:pt x="463924" y="597730"/>
                    <a:pt x="597730" y="463924"/>
                    <a:pt x="597730" y="298865"/>
                  </a:cubicBezTo>
                  <a:cubicBezTo>
                    <a:pt x="597730" y="133806"/>
                    <a:pt x="463924" y="0"/>
                    <a:pt x="298865" y="0"/>
                  </a:cubicBezTo>
                  <a:close/>
                </a:path>
              </a:pathLst>
            </a:custGeom>
            <a:solidFill>
              <a:srgbClr val="FEBB0F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56037" y="56037"/>
              <a:ext cx="485656" cy="4856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022559" y="5600495"/>
            <a:ext cx="242882" cy="242882"/>
            <a:chOff x="0" y="0"/>
            <a:chExt cx="597730" cy="5977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97730" cy="597730"/>
            </a:xfrm>
            <a:custGeom>
              <a:avLst/>
              <a:gdLst/>
              <a:ahLst/>
              <a:cxnLst/>
              <a:rect l="l" t="t" r="r" b="b"/>
              <a:pathLst>
                <a:path w="597730" h="597730">
                  <a:moveTo>
                    <a:pt x="298865" y="0"/>
                  </a:moveTo>
                  <a:cubicBezTo>
                    <a:pt x="133806" y="0"/>
                    <a:pt x="0" y="133806"/>
                    <a:pt x="0" y="298865"/>
                  </a:cubicBezTo>
                  <a:cubicBezTo>
                    <a:pt x="0" y="463924"/>
                    <a:pt x="133806" y="597730"/>
                    <a:pt x="298865" y="597730"/>
                  </a:cubicBezTo>
                  <a:cubicBezTo>
                    <a:pt x="463924" y="597730"/>
                    <a:pt x="597730" y="463924"/>
                    <a:pt x="597730" y="298865"/>
                  </a:cubicBezTo>
                  <a:cubicBezTo>
                    <a:pt x="597730" y="133806"/>
                    <a:pt x="463924" y="0"/>
                    <a:pt x="298865" y="0"/>
                  </a:cubicBezTo>
                  <a:close/>
                </a:path>
              </a:pathLst>
            </a:custGeom>
            <a:solidFill>
              <a:srgbClr val="F85C46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56037" y="56037"/>
              <a:ext cx="485656" cy="4856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sp>
        <p:nvSpPr>
          <p:cNvPr id="33" name="Freeform 33"/>
          <p:cNvSpPr/>
          <p:nvPr/>
        </p:nvSpPr>
        <p:spPr>
          <a:xfrm>
            <a:off x="11807208" y="3589860"/>
            <a:ext cx="2058689" cy="1909434"/>
          </a:xfrm>
          <a:custGeom>
            <a:avLst/>
            <a:gdLst/>
            <a:ahLst/>
            <a:cxnLst/>
            <a:rect l="l" t="t" r="r" b="b"/>
            <a:pathLst>
              <a:path w="2058689" h="1909434">
                <a:moveTo>
                  <a:pt x="0" y="0"/>
                </a:moveTo>
                <a:lnTo>
                  <a:pt x="2058690" y="0"/>
                </a:lnTo>
                <a:lnTo>
                  <a:pt x="2058690" y="1909435"/>
                </a:lnTo>
                <a:lnTo>
                  <a:pt x="0" y="19094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34" name="Group 34"/>
          <p:cNvGrpSpPr/>
          <p:nvPr/>
        </p:nvGrpSpPr>
        <p:grpSpPr>
          <a:xfrm>
            <a:off x="12715112" y="5600495"/>
            <a:ext cx="242882" cy="242882"/>
            <a:chOff x="0" y="0"/>
            <a:chExt cx="597730" cy="59773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597730" cy="597730"/>
            </a:xfrm>
            <a:custGeom>
              <a:avLst/>
              <a:gdLst/>
              <a:ahLst/>
              <a:cxnLst/>
              <a:rect l="l" t="t" r="r" b="b"/>
              <a:pathLst>
                <a:path w="597730" h="597730">
                  <a:moveTo>
                    <a:pt x="298865" y="0"/>
                  </a:moveTo>
                  <a:cubicBezTo>
                    <a:pt x="133806" y="0"/>
                    <a:pt x="0" y="133806"/>
                    <a:pt x="0" y="298865"/>
                  </a:cubicBezTo>
                  <a:cubicBezTo>
                    <a:pt x="0" y="463924"/>
                    <a:pt x="133806" y="597730"/>
                    <a:pt x="298865" y="597730"/>
                  </a:cubicBezTo>
                  <a:cubicBezTo>
                    <a:pt x="463924" y="597730"/>
                    <a:pt x="597730" y="463924"/>
                    <a:pt x="597730" y="298865"/>
                  </a:cubicBezTo>
                  <a:cubicBezTo>
                    <a:pt x="597730" y="133806"/>
                    <a:pt x="463924" y="0"/>
                    <a:pt x="298865" y="0"/>
                  </a:cubicBezTo>
                  <a:close/>
                </a:path>
              </a:pathLst>
            </a:custGeom>
            <a:solidFill>
              <a:srgbClr val="1EAE98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56037" y="56037"/>
              <a:ext cx="485656" cy="4856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sp>
        <p:nvSpPr>
          <p:cNvPr id="37" name="Freeform 37"/>
          <p:cNvSpPr/>
          <p:nvPr/>
        </p:nvSpPr>
        <p:spPr>
          <a:xfrm rot="5400000">
            <a:off x="9007854" y="2920630"/>
            <a:ext cx="341469" cy="996991"/>
          </a:xfrm>
          <a:custGeom>
            <a:avLst/>
            <a:gdLst/>
            <a:ahLst/>
            <a:cxnLst/>
            <a:rect l="l" t="t" r="r" b="b"/>
            <a:pathLst>
              <a:path w="341469" h="996991">
                <a:moveTo>
                  <a:pt x="0" y="0"/>
                </a:moveTo>
                <a:lnTo>
                  <a:pt x="341470" y="0"/>
                </a:lnTo>
                <a:lnTo>
                  <a:pt x="341470" y="996991"/>
                </a:lnTo>
                <a:lnTo>
                  <a:pt x="0" y="9969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8" name="Freeform 38"/>
          <p:cNvSpPr/>
          <p:nvPr/>
        </p:nvSpPr>
        <p:spPr>
          <a:xfrm rot="5400000">
            <a:off x="5242651" y="2905411"/>
            <a:ext cx="357325" cy="1043283"/>
          </a:xfrm>
          <a:custGeom>
            <a:avLst/>
            <a:gdLst/>
            <a:ahLst/>
            <a:cxnLst/>
            <a:rect l="l" t="t" r="r" b="b"/>
            <a:pathLst>
              <a:path w="357325" h="1043283">
                <a:moveTo>
                  <a:pt x="0" y="0"/>
                </a:moveTo>
                <a:lnTo>
                  <a:pt x="357325" y="0"/>
                </a:lnTo>
                <a:lnTo>
                  <a:pt x="357325" y="1043284"/>
                </a:lnTo>
                <a:lnTo>
                  <a:pt x="0" y="10432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9" name="Freeform 39"/>
          <p:cNvSpPr/>
          <p:nvPr/>
        </p:nvSpPr>
        <p:spPr>
          <a:xfrm>
            <a:off x="4882447" y="4097979"/>
            <a:ext cx="1077732" cy="957835"/>
          </a:xfrm>
          <a:custGeom>
            <a:avLst/>
            <a:gdLst/>
            <a:ahLst/>
            <a:cxnLst/>
            <a:rect l="l" t="t" r="r" b="b"/>
            <a:pathLst>
              <a:path w="1077732" h="957835">
                <a:moveTo>
                  <a:pt x="0" y="0"/>
                </a:moveTo>
                <a:lnTo>
                  <a:pt x="1077733" y="0"/>
                </a:lnTo>
                <a:lnTo>
                  <a:pt x="1077733" y="957835"/>
                </a:lnTo>
                <a:lnTo>
                  <a:pt x="0" y="9578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2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0" name="Freeform 40"/>
          <p:cNvSpPr/>
          <p:nvPr/>
        </p:nvSpPr>
        <p:spPr>
          <a:xfrm>
            <a:off x="8628182" y="4144835"/>
            <a:ext cx="969959" cy="957835"/>
          </a:xfrm>
          <a:custGeom>
            <a:avLst/>
            <a:gdLst/>
            <a:ahLst/>
            <a:cxnLst/>
            <a:rect l="l" t="t" r="r" b="b"/>
            <a:pathLst>
              <a:path w="969959" h="957835">
                <a:moveTo>
                  <a:pt x="0" y="0"/>
                </a:moveTo>
                <a:lnTo>
                  <a:pt x="969959" y="0"/>
                </a:lnTo>
                <a:lnTo>
                  <a:pt x="969959" y="957835"/>
                </a:lnTo>
                <a:lnTo>
                  <a:pt x="0" y="9578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2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1" name="Freeform 41"/>
          <p:cNvSpPr/>
          <p:nvPr/>
        </p:nvSpPr>
        <p:spPr>
          <a:xfrm>
            <a:off x="12347547" y="4236413"/>
            <a:ext cx="1031186" cy="774679"/>
          </a:xfrm>
          <a:custGeom>
            <a:avLst/>
            <a:gdLst/>
            <a:ahLst/>
            <a:cxnLst/>
            <a:rect l="l" t="t" r="r" b="b"/>
            <a:pathLst>
              <a:path w="1031186" h="774679">
                <a:moveTo>
                  <a:pt x="0" y="0"/>
                </a:moveTo>
                <a:lnTo>
                  <a:pt x="1031187" y="0"/>
                </a:lnTo>
                <a:lnTo>
                  <a:pt x="1031187" y="774679"/>
                </a:lnTo>
                <a:lnTo>
                  <a:pt x="0" y="7746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2" name="TextBox 42"/>
          <p:cNvSpPr txBox="1"/>
          <p:nvPr/>
        </p:nvSpPr>
        <p:spPr>
          <a:xfrm>
            <a:off x="6148278" y="9871952"/>
            <a:ext cx="6620351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500" spc="60">
                <a:solidFill>
                  <a:srgbClr val="000000"/>
                </a:solidFill>
                <a:latin typeface="Didact Gothic"/>
                <a:ea typeface="Didact Gothic"/>
                <a:cs typeface="Didact Gothic"/>
                <a:sym typeface="Didact Gothic"/>
              </a:rPr>
              <a:t>AG Innovation - Röm.- kath. Kirchengemeinde Hochrhein-Südschwarzwald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2838512" y="1024453"/>
            <a:ext cx="12719325" cy="97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39"/>
              </a:lnSpc>
              <a:spcBef>
                <a:spcPct val="0"/>
              </a:spcBef>
            </a:pPr>
            <a:r>
              <a:rPr lang="en-US" sz="3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FRAGE 8: IN WELCHEN PROJEKTEN SOLL SICH DIE KIRCHE VOR ORT ENGAGIEREN?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409879" y="6862021"/>
            <a:ext cx="2022869" cy="180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94"/>
              </a:lnSpc>
            </a:pPr>
            <a:r>
              <a:rPr lang="en-US" sz="2412" b="1">
                <a:solidFill>
                  <a:srgbClr val="31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Kinder, Jugend, Schule </a:t>
            </a:r>
          </a:p>
          <a:p>
            <a:pPr algn="ctr">
              <a:lnSpc>
                <a:spcPts val="2894"/>
              </a:lnSpc>
            </a:pPr>
            <a:r>
              <a:rPr lang="en-US" sz="2412" b="1">
                <a:solidFill>
                  <a:srgbClr val="31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&amp; Familie</a:t>
            </a:r>
          </a:p>
          <a:p>
            <a:pPr algn="ctr">
              <a:lnSpc>
                <a:spcPts val="2894"/>
              </a:lnSpc>
            </a:pPr>
            <a:endParaRPr lang="en-US" sz="2412" b="1">
              <a:solidFill>
                <a:srgbClr val="313131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45" name="TextBox 45"/>
          <p:cNvSpPr txBox="1"/>
          <p:nvPr/>
        </p:nvSpPr>
        <p:spPr>
          <a:xfrm>
            <a:off x="8167155" y="7195396"/>
            <a:ext cx="2022869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94"/>
              </a:lnSpc>
            </a:pPr>
            <a:r>
              <a:rPr lang="en-US" sz="2412" b="1">
                <a:solidFill>
                  <a:srgbClr val="31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Kulturelles, Musik &amp;  Bildung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1857579" y="7248320"/>
            <a:ext cx="2022869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94"/>
              </a:lnSpc>
            </a:pPr>
            <a:r>
              <a:rPr lang="en-US" sz="2412" b="1">
                <a:solidFill>
                  <a:srgbClr val="31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Senioren, einsame Menschen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195471" y="-120255"/>
            <a:ext cx="3164099" cy="3164099"/>
          </a:xfrm>
          <a:custGeom>
            <a:avLst/>
            <a:gdLst/>
            <a:ahLst/>
            <a:cxnLst/>
            <a:rect l="l" t="t" r="r" b="b"/>
            <a:pathLst>
              <a:path w="3164099" h="3164099">
                <a:moveTo>
                  <a:pt x="0" y="0"/>
                </a:moveTo>
                <a:lnTo>
                  <a:pt x="3164098" y="0"/>
                </a:lnTo>
                <a:lnTo>
                  <a:pt x="3164098" y="3164099"/>
                </a:lnTo>
                <a:lnTo>
                  <a:pt x="0" y="31640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3" name="Group 3"/>
          <p:cNvGrpSpPr/>
          <p:nvPr/>
        </p:nvGrpSpPr>
        <p:grpSpPr>
          <a:xfrm>
            <a:off x="2038525" y="3503199"/>
            <a:ext cx="3426233" cy="3426233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BB0F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213425" y="3503199"/>
            <a:ext cx="3426233" cy="3426233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4A796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148278" y="9871952"/>
            <a:ext cx="6620351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500" spc="60">
                <a:solidFill>
                  <a:srgbClr val="000000"/>
                </a:solidFill>
                <a:latin typeface="Didact Gothic"/>
                <a:ea typeface="Didact Gothic"/>
                <a:cs typeface="Didact Gothic"/>
                <a:sym typeface="Didact Gothic"/>
              </a:rPr>
              <a:t>AG Innovation - Röm.- kath. Kirchengemeinde Hochrhein-Südschwarzwald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6446" y="938728"/>
            <a:ext cx="15950468" cy="97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39"/>
              </a:lnSpc>
              <a:spcBef>
                <a:spcPct val="0"/>
              </a:spcBef>
            </a:pPr>
            <a:r>
              <a:rPr lang="en-US" sz="3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FRAGE 9: WAS GEFÄLLT IHNEN NICHT AN DER KIRCHE? </a:t>
            </a:r>
          </a:p>
          <a:p>
            <a:pPr algn="ctr">
              <a:lnSpc>
                <a:spcPts val="3839"/>
              </a:lnSpc>
              <a:spcBef>
                <a:spcPct val="0"/>
              </a:spcBef>
            </a:pPr>
            <a:r>
              <a:rPr lang="en-US" sz="3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WAS BRAUCHEN SIE NICHT (MEHR)?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28750" y="7250145"/>
            <a:ext cx="4972050" cy="8286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39"/>
              </a:lnSpc>
              <a:spcBef>
                <a:spcPct val="0"/>
              </a:spcBef>
            </a:pPr>
            <a:r>
              <a:rPr lang="en-US" sz="26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Ausgrenzung</a:t>
            </a:r>
            <a:r>
              <a:rPr lang="en-US" sz="2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/ </a:t>
            </a:r>
            <a:r>
              <a:rPr lang="en-US" sz="26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Abwertung</a:t>
            </a:r>
            <a:r>
              <a:rPr lang="en-US" sz="2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von Frauen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72250" y="7250145"/>
            <a:ext cx="5143500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9"/>
              </a:lnSpc>
              <a:spcBef>
                <a:spcPct val="0"/>
              </a:spcBef>
            </a:pPr>
            <a:r>
              <a:rPr lang="en-US" sz="26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Zölibat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22891" y="4359996"/>
            <a:ext cx="2857500" cy="1542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35"/>
              </a:lnSpc>
              <a:spcBef>
                <a:spcPct val="0"/>
              </a:spcBef>
            </a:pPr>
            <a:r>
              <a:rPr lang="en-US" sz="9025" b="1">
                <a:solidFill>
                  <a:srgbClr val="31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22%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497792" y="4359996"/>
            <a:ext cx="2857500" cy="1542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35"/>
              </a:lnSpc>
              <a:spcBef>
                <a:spcPct val="0"/>
              </a:spcBef>
            </a:pPr>
            <a:r>
              <a:rPr lang="en-US" sz="9025" b="1">
                <a:solidFill>
                  <a:srgbClr val="31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14%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2356925" y="3503199"/>
            <a:ext cx="3426233" cy="3426233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3223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1715750" y="7250145"/>
            <a:ext cx="5143500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9"/>
              </a:lnSpc>
              <a:spcBef>
                <a:spcPct val="0"/>
              </a:spcBef>
            </a:pPr>
            <a:r>
              <a:rPr lang="en-US" sz="26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Festhalten</a:t>
            </a:r>
            <a:r>
              <a:rPr lang="en-US" sz="2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an </a:t>
            </a:r>
            <a:r>
              <a:rPr lang="en-US" sz="26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überholten</a:t>
            </a:r>
            <a:r>
              <a:rPr lang="en-US" sz="2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6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Traditionen</a:t>
            </a:r>
            <a:r>
              <a:rPr lang="en-US" sz="2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641292" y="4359996"/>
            <a:ext cx="2857500" cy="1542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35"/>
              </a:lnSpc>
              <a:spcBef>
                <a:spcPct val="0"/>
              </a:spcBef>
            </a:pPr>
            <a:r>
              <a:rPr lang="en-US" sz="9025" b="1">
                <a:solidFill>
                  <a:srgbClr val="31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10%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195471" y="-120255"/>
            <a:ext cx="3164099" cy="3164099"/>
          </a:xfrm>
          <a:custGeom>
            <a:avLst/>
            <a:gdLst/>
            <a:ahLst/>
            <a:cxnLst/>
            <a:rect l="l" t="t" r="r" b="b"/>
            <a:pathLst>
              <a:path w="3164099" h="3164099">
                <a:moveTo>
                  <a:pt x="0" y="0"/>
                </a:moveTo>
                <a:lnTo>
                  <a:pt x="3164098" y="0"/>
                </a:lnTo>
                <a:lnTo>
                  <a:pt x="3164098" y="3164099"/>
                </a:lnTo>
                <a:lnTo>
                  <a:pt x="0" y="31640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TextBox 3"/>
          <p:cNvSpPr txBox="1"/>
          <p:nvPr/>
        </p:nvSpPr>
        <p:spPr>
          <a:xfrm>
            <a:off x="6148278" y="9871952"/>
            <a:ext cx="6620351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500" spc="60">
                <a:solidFill>
                  <a:srgbClr val="000000"/>
                </a:solidFill>
                <a:latin typeface="Didact Gothic"/>
                <a:ea typeface="Didact Gothic"/>
                <a:cs typeface="Didact Gothic"/>
                <a:sym typeface="Didact Gothic"/>
              </a:rPr>
              <a:t>AG Innovation - Röm.- kath. Kirchengemeinde Hochrhein-Südschwarzwald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06446" y="938728"/>
            <a:ext cx="15950468" cy="97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39"/>
              </a:lnSpc>
              <a:spcBef>
                <a:spcPct val="0"/>
              </a:spcBef>
            </a:pPr>
            <a:r>
              <a:rPr lang="en-US" sz="3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FRAGE 10: WAS SOLL IN DER KIRCHE UNBEDINGT </a:t>
            </a:r>
          </a:p>
          <a:p>
            <a:pPr algn="ctr">
              <a:lnSpc>
                <a:spcPts val="3839"/>
              </a:lnSpc>
              <a:spcBef>
                <a:spcPct val="0"/>
              </a:spcBef>
            </a:pPr>
            <a:r>
              <a:rPr lang="en-US" sz="3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BEIGEHALTEN WERDEN?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1564" y="1895167"/>
            <a:ext cx="4949309" cy="4736679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2498" y="2065855"/>
            <a:ext cx="6125878" cy="4392189"/>
          </a:xfrm>
          <a:prstGeom prst="rect">
            <a:avLst/>
          </a:prstGeom>
        </p:spPr>
      </p:pic>
      <p:sp>
        <p:nvSpPr>
          <p:cNvPr id="11" name="Freeform 11"/>
          <p:cNvSpPr/>
          <p:nvPr/>
        </p:nvSpPr>
        <p:spPr>
          <a:xfrm>
            <a:off x="7834545" y="3019485"/>
            <a:ext cx="2480761" cy="2480761"/>
          </a:xfrm>
          <a:custGeom>
            <a:avLst/>
            <a:gdLst/>
            <a:ahLst/>
            <a:cxnLst/>
            <a:rect l="l" t="t" r="r" b="b"/>
            <a:pathLst>
              <a:path w="2480761" h="2480761">
                <a:moveTo>
                  <a:pt x="0" y="0"/>
                </a:moveTo>
                <a:lnTo>
                  <a:pt x="2480761" y="0"/>
                </a:lnTo>
                <a:lnTo>
                  <a:pt x="2480761" y="2480761"/>
                </a:lnTo>
                <a:lnTo>
                  <a:pt x="0" y="24807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19740" y="2074001"/>
            <a:ext cx="4992232" cy="4372932"/>
          </a:xfrm>
          <a:prstGeom prst="rect">
            <a:avLst/>
          </a:prstGeom>
        </p:spPr>
      </p:pic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B8E36E51-5DDF-BF5B-A594-1F6ED58AEC83}"/>
              </a:ext>
            </a:extLst>
          </p:cNvPr>
          <p:cNvGrpSpPr/>
          <p:nvPr/>
        </p:nvGrpSpPr>
        <p:grpSpPr>
          <a:xfrm>
            <a:off x="2241124" y="2991316"/>
            <a:ext cx="13947007" cy="5072358"/>
            <a:chOff x="2241124" y="2991316"/>
            <a:chExt cx="13947007" cy="5072358"/>
          </a:xfrm>
        </p:grpSpPr>
        <p:sp>
          <p:nvSpPr>
            <p:cNvPr id="5" name="TextBox 5"/>
            <p:cNvSpPr txBox="1"/>
            <p:nvPr/>
          </p:nvSpPr>
          <p:spPr>
            <a:xfrm>
              <a:off x="2241124" y="6415849"/>
              <a:ext cx="5143500" cy="1238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39"/>
                </a:lnSpc>
              </a:pPr>
              <a:r>
                <a:rPr lang="en-US" sz="2699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Gottesdienste / Glaubensvermittlung</a:t>
              </a:r>
            </a:p>
            <a:p>
              <a:pPr algn="ctr">
                <a:lnSpc>
                  <a:spcPts val="3239"/>
                </a:lnSpc>
                <a:spcBef>
                  <a:spcPct val="0"/>
                </a:spcBef>
              </a:pPr>
              <a:endParaRPr lang="en-US" sz="26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6572250" y="6415849"/>
              <a:ext cx="5143500" cy="1647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39"/>
                </a:lnSpc>
              </a:pPr>
              <a:r>
                <a:rPr lang="en-US" sz="2699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Kirchliche Feste, Veranstaltungen, Gemeinschaft</a:t>
              </a:r>
            </a:p>
            <a:p>
              <a:pPr algn="ctr">
                <a:lnSpc>
                  <a:spcPts val="3239"/>
                </a:lnSpc>
                <a:spcBef>
                  <a:spcPct val="0"/>
                </a:spcBef>
              </a:pPr>
              <a:endParaRPr lang="en-US" sz="26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1044631" y="6415849"/>
              <a:ext cx="5143500" cy="1238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39"/>
                </a:lnSpc>
              </a:pPr>
              <a:r>
                <a:rPr lang="en-US" sz="2699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Sozial caritative </a:t>
              </a:r>
            </a:p>
            <a:p>
              <a:pPr algn="ctr">
                <a:lnSpc>
                  <a:spcPts val="3239"/>
                </a:lnSpc>
                <a:spcBef>
                  <a:spcPct val="0"/>
                </a:spcBef>
              </a:pPr>
              <a:r>
                <a:rPr lang="en-US" sz="2699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Aktivitäten</a:t>
              </a:r>
            </a:p>
            <a:p>
              <a:pPr algn="ctr">
                <a:lnSpc>
                  <a:spcPts val="3239"/>
                </a:lnSpc>
                <a:spcBef>
                  <a:spcPct val="0"/>
                </a:spcBef>
              </a:pPr>
              <a:endParaRPr lang="en-US" sz="26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</p:txBody>
        </p:sp>
        <p:sp>
          <p:nvSpPr>
            <p:cNvPr id="10" name="Freeform 10"/>
            <p:cNvSpPr/>
            <p:nvPr/>
          </p:nvSpPr>
          <p:spPr>
            <a:xfrm>
              <a:off x="3428660" y="3081773"/>
              <a:ext cx="2356184" cy="2356184"/>
            </a:xfrm>
            <a:custGeom>
              <a:avLst/>
              <a:gdLst/>
              <a:ahLst/>
              <a:cxnLst/>
              <a:rect l="l" t="t" r="r" b="b"/>
              <a:pathLst>
                <a:path w="2356184" h="2356184">
                  <a:moveTo>
                    <a:pt x="0" y="0"/>
                  </a:moveTo>
                  <a:lnTo>
                    <a:pt x="2356184" y="0"/>
                  </a:lnTo>
                  <a:lnTo>
                    <a:pt x="2356184" y="2356184"/>
                  </a:lnTo>
                  <a:lnTo>
                    <a:pt x="0" y="23561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2347302" y="2991316"/>
              <a:ext cx="2537098" cy="2537098"/>
            </a:xfrm>
            <a:custGeom>
              <a:avLst/>
              <a:gdLst/>
              <a:ahLst/>
              <a:cxnLst/>
              <a:rect l="l" t="t" r="r" b="b"/>
              <a:pathLst>
                <a:path w="2537098" h="2537098">
                  <a:moveTo>
                    <a:pt x="0" y="0"/>
                  </a:moveTo>
                  <a:lnTo>
                    <a:pt x="2537098" y="0"/>
                  </a:lnTo>
                  <a:lnTo>
                    <a:pt x="2537098" y="2537098"/>
                  </a:lnTo>
                  <a:lnTo>
                    <a:pt x="0" y="25370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de-DE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501024" y="3760996"/>
              <a:ext cx="2211456" cy="9024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7481"/>
                </a:lnSpc>
              </a:pPr>
              <a:r>
                <a:rPr lang="en-US" sz="5343" b="1" spc="160">
                  <a:solidFill>
                    <a:srgbClr val="13538A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28 </a:t>
              </a:r>
              <a:r>
                <a:rPr lang="en-US" sz="5343" b="1" u="none" spc="160">
                  <a:solidFill>
                    <a:srgbClr val="13538A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%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510653" y="3760996"/>
              <a:ext cx="2211456" cy="9024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7481"/>
                </a:lnSpc>
              </a:pPr>
              <a:r>
                <a:rPr lang="en-US" sz="5343" b="1" spc="160">
                  <a:solidFill>
                    <a:srgbClr val="2C92D5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11 </a:t>
              </a:r>
              <a:r>
                <a:rPr lang="en-US" sz="5343" b="1" u="none" spc="160">
                  <a:solidFill>
                    <a:srgbClr val="2C92D5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%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103850" y="3744395"/>
              <a:ext cx="2211456" cy="9024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7481"/>
                </a:lnSpc>
              </a:pPr>
              <a:r>
                <a:rPr lang="en-US" sz="5343" b="1" spc="160">
                  <a:solidFill>
                    <a:srgbClr val="2C92D5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20 </a:t>
              </a:r>
              <a:r>
                <a:rPr lang="en-US" sz="5343" b="1" u="none" spc="160">
                  <a:solidFill>
                    <a:srgbClr val="2C92D5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199916" y="8708656"/>
            <a:ext cx="14764146" cy="1029330"/>
            <a:chOff x="0" y="0"/>
            <a:chExt cx="3888499" cy="27109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888499" cy="271099"/>
            </a:xfrm>
            <a:custGeom>
              <a:avLst/>
              <a:gdLst/>
              <a:ahLst/>
              <a:cxnLst/>
              <a:rect l="l" t="t" r="r" b="b"/>
              <a:pathLst>
                <a:path w="3888499" h="271099">
                  <a:moveTo>
                    <a:pt x="26743" y="0"/>
                  </a:moveTo>
                  <a:lnTo>
                    <a:pt x="3861756" y="0"/>
                  </a:lnTo>
                  <a:cubicBezTo>
                    <a:pt x="3876526" y="0"/>
                    <a:pt x="3888499" y="11973"/>
                    <a:pt x="3888499" y="26743"/>
                  </a:cubicBezTo>
                  <a:lnTo>
                    <a:pt x="3888499" y="244356"/>
                  </a:lnTo>
                  <a:cubicBezTo>
                    <a:pt x="3888499" y="251449"/>
                    <a:pt x="3885681" y="258251"/>
                    <a:pt x="3880666" y="263267"/>
                  </a:cubicBezTo>
                  <a:cubicBezTo>
                    <a:pt x="3875651" y="268282"/>
                    <a:pt x="3868849" y="271099"/>
                    <a:pt x="3861756" y="271099"/>
                  </a:cubicBezTo>
                  <a:lnTo>
                    <a:pt x="26743" y="271099"/>
                  </a:lnTo>
                  <a:cubicBezTo>
                    <a:pt x="19650" y="271099"/>
                    <a:pt x="12848" y="268282"/>
                    <a:pt x="7833" y="263267"/>
                  </a:cubicBezTo>
                  <a:cubicBezTo>
                    <a:pt x="2818" y="258251"/>
                    <a:pt x="0" y="251449"/>
                    <a:pt x="0" y="244356"/>
                  </a:cubicBezTo>
                  <a:lnTo>
                    <a:pt x="0" y="26743"/>
                  </a:lnTo>
                  <a:cubicBezTo>
                    <a:pt x="0" y="19650"/>
                    <a:pt x="2818" y="12848"/>
                    <a:pt x="7833" y="7833"/>
                  </a:cubicBezTo>
                  <a:cubicBezTo>
                    <a:pt x="12848" y="2818"/>
                    <a:pt x="19650" y="0"/>
                    <a:pt x="26743" y="0"/>
                  </a:cubicBezTo>
                  <a:close/>
                </a:path>
              </a:pathLst>
            </a:custGeom>
            <a:solidFill>
              <a:srgbClr val="D9514B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3888499" cy="2806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350695" y="8862302"/>
            <a:ext cx="14215517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399" b="1">
                <a:solidFill>
                  <a:srgbClr val="F9F9F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Schwerpunkte bei Jugendlichen:  Gottesdienste, Glaubensvermittlung sowie Jugendarbeit, Kinder, Familie</a:t>
            </a:r>
          </a:p>
          <a:p>
            <a:pPr algn="ctr">
              <a:lnSpc>
                <a:spcPts val="2879"/>
              </a:lnSpc>
              <a:spcBef>
                <a:spcPct val="0"/>
              </a:spcBef>
            </a:pPr>
            <a:endParaRPr lang="en-US" sz="2399" b="1">
              <a:solidFill>
                <a:srgbClr val="F9F9F9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6870" y="2218794"/>
            <a:ext cx="7380922" cy="7885891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433672" y="4571293"/>
            <a:ext cx="6289914" cy="546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30"/>
              </a:lnSpc>
            </a:pPr>
            <a:r>
              <a:rPr lang="en-US" sz="3164" spc="94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Sehr gut / gut / ausreichned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433672" y="5615604"/>
            <a:ext cx="7996947" cy="546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30"/>
              </a:lnSpc>
            </a:pPr>
            <a:r>
              <a:rPr lang="en-US" sz="3164" spc="94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Schlecht / sehr schlecht / keine Angaben</a:t>
            </a:r>
          </a:p>
        </p:txBody>
      </p:sp>
      <p:sp>
        <p:nvSpPr>
          <p:cNvPr id="5" name="Freeform 5"/>
          <p:cNvSpPr/>
          <p:nvPr/>
        </p:nvSpPr>
        <p:spPr>
          <a:xfrm>
            <a:off x="1411382" y="4749408"/>
            <a:ext cx="256581" cy="256581"/>
          </a:xfrm>
          <a:custGeom>
            <a:avLst/>
            <a:gdLst/>
            <a:ahLst/>
            <a:cxnLst/>
            <a:rect l="l" t="t" r="r" b="b"/>
            <a:pathLst>
              <a:path w="256581" h="256581">
                <a:moveTo>
                  <a:pt x="0" y="0"/>
                </a:moveTo>
                <a:lnTo>
                  <a:pt x="256580" y="0"/>
                </a:lnTo>
                <a:lnTo>
                  <a:pt x="256580" y="256581"/>
                </a:lnTo>
                <a:lnTo>
                  <a:pt x="0" y="2565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6" name="Freeform 6"/>
          <p:cNvSpPr/>
          <p:nvPr/>
        </p:nvSpPr>
        <p:spPr>
          <a:xfrm>
            <a:off x="1411382" y="5793719"/>
            <a:ext cx="256581" cy="256581"/>
          </a:xfrm>
          <a:custGeom>
            <a:avLst/>
            <a:gdLst/>
            <a:ahLst/>
            <a:cxnLst/>
            <a:rect l="l" t="t" r="r" b="b"/>
            <a:pathLst>
              <a:path w="256581" h="256581">
                <a:moveTo>
                  <a:pt x="0" y="0"/>
                </a:moveTo>
                <a:lnTo>
                  <a:pt x="256580" y="0"/>
                </a:lnTo>
                <a:lnTo>
                  <a:pt x="256580" y="256581"/>
                </a:lnTo>
                <a:lnTo>
                  <a:pt x="0" y="2565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7" name="Freeform 7"/>
          <p:cNvSpPr/>
          <p:nvPr/>
        </p:nvSpPr>
        <p:spPr>
          <a:xfrm>
            <a:off x="15195471" y="-120255"/>
            <a:ext cx="3164099" cy="3164099"/>
          </a:xfrm>
          <a:custGeom>
            <a:avLst/>
            <a:gdLst/>
            <a:ahLst/>
            <a:cxnLst/>
            <a:rect l="l" t="t" r="r" b="b"/>
            <a:pathLst>
              <a:path w="3164099" h="3164099">
                <a:moveTo>
                  <a:pt x="0" y="0"/>
                </a:moveTo>
                <a:lnTo>
                  <a:pt x="3164098" y="0"/>
                </a:lnTo>
                <a:lnTo>
                  <a:pt x="3164098" y="3164099"/>
                </a:lnTo>
                <a:lnTo>
                  <a:pt x="0" y="31640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8" name="TextBox 8"/>
          <p:cNvSpPr txBox="1"/>
          <p:nvPr/>
        </p:nvSpPr>
        <p:spPr>
          <a:xfrm>
            <a:off x="6148278" y="9871952"/>
            <a:ext cx="6620351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500" spc="60">
                <a:solidFill>
                  <a:srgbClr val="000000"/>
                </a:solidFill>
                <a:latin typeface="Didact Gothic"/>
                <a:ea typeface="Didact Gothic"/>
                <a:cs typeface="Didact Gothic"/>
                <a:sym typeface="Didact Gothic"/>
              </a:rPr>
              <a:t>AG Innovation - Röm.- kath. Kirchengemeinde Hochrhein-Südschwarzwald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14174" y="976020"/>
            <a:ext cx="14018825" cy="97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39"/>
              </a:lnSpc>
              <a:spcBef>
                <a:spcPct val="0"/>
              </a:spcBef>
            </a:pPr>
            <a:r>
              <a:rPr lang="en-US" sz="3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FRAGE 11: WIE GUT SIND SIE ÜBER VERANSTALTUNGEN UND AKTIVITÄTEN IN IHRER PFARREI INFORMIERT?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854159" y="8685905"/>
            <a:ext cx="405141" cy="680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550"/>
              </a:lnSpc>
            </a:pPr>
            <a:r>
              <a:rPr lang="en-US" sz="3964" b="1" spc="118">
                <a:solidFill>
                  <a:srgbClr val="19191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*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433672" y="6647515"/>
            <a:ext cx="405141" cy="581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710"/>
              </a:lnSpc>
            </a:pPr>
            <a:r>
              <a:rPr lang="en-US" sz="3364" spc="100">
                <a:solidFill>
                  <a:srgbClr val="191919"/>
                </a:solidFill>
                <a:latin typeface="Canva Sans"/>
                <a:ea typeface="Canva Sans"/>
                <a:cs typeface="Canva Sans"/>
                <a:sym typeface="Canva Sans"/>
              </a:rPr>
              <a:t>*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705463" y="6716246"/>
            <a:ext cx="6289914" cy="416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10"/>
              </a:lnSpc>
            </a:pPr>
            <a:r>
              <a:rPr lang="en-US" sz="2364" spc="70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Bei Jugendlichen 63%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195471" y="-120255"/>
            <a:ext cx="3164099" cy="3164099"/>
          </a:xfrm>
          <a:custGeom>
            <a:avLst/>
            <a:gdLst/>
            <a:ahLst/>
            <a:cxnLst/>
            <a:rect l="l" t="t" r="r" b="b"/>
            <a:pathLst>
              <a:path w="3164099" h="3164099">
                <a:moveTo>
                  <a:pt x="0" y="0"/>
                </a:moveTo>
                <a:lnTo>
                  <a:pt x="3164098" y="0"/>
                </a:lnTo>
                <a:lnTo>
                  <a:pt x="3164098" y="3164099"/>
                </a:lnTo>
                <a:lnTo>
                  <a:pt x="0" y="31640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3" name="Group 3"/>
          <p:cNvGrpSpPr/>
          <p:nvPr/>
        </p:nvGrpSpPr>
        <p:grpSpPr>
          <a:xfrm>
            <a:off x="985599" y="3906153"/>
            <a:ext cx="3874328" cy="3874328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4A796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195053" y="3906153"/>
            <a:ext cx="3874328" cy="3874328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6559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281088" y="6360601"/>
            <a:ext cx="1916563" cy="1916563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4A796"/>
            </a:solidFill>
            <a:ln w="12382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537269" y="6321384"/>
            <a:ext cx="2000943" cy="2000943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6559"/>
            </a:solidFill>
            <a:ln w="12382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196845" y="3754186"/>
            <a:ext cx="3874328" cy="3874328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EDAD8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5675080" y="6274813"/>
            <a:ext cx="1705770" cy="1705770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EDAD8"/>
            </a:solidFill>
            <a:ln w="12382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3571007" y="6675229"/>
            <a:ext cx="1288920" cy="1287309"/>
          </a:xfrm>
          <a:custGeom>
            <a:avLst/>
            <a:gdLst/>
            <a:ahLst/>
            <a:cxnLst/>
            <a:rect l="l" t="t" r="r" b="b"/>
            <a:pathLst>
              <a:path w="1288920" h="1287309">
                <a:moveTo>
                  <a:pt x="0" y="0"/>
                </a:moveTo>
                <a:lnTo>
                  <a:pt x="1288920" y="0"/>
                </a:lnTo>
                <a:lnTo>
                  <a:pt x="1288920" y="1287309"/>
                </a:lnTo>
                <a:lnTo>
                  <a:pt x="0" y="12873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22" name="Freeform 22"/>
          <p:cNvSpPr/>
          <p:nvPr/>
        </p:nvSpPr>
        <p:spPr>
          <a:xfrm>
            <a:off x="9959882" y="6724724"/>
            <a:ext cx="1105705" cy="1198596"/>
          </a:xfrm>
          <a:custGeom>
            <a:avLst/>
            <a:gdLst/>
            <a:ahLst/>
            <a:cxnLst/>
            <a:rect l="l" t="t" r="r" b="b"/>
            <a:pathLst>
              <a:path w="1105705" h="1198596">
                <a:moveTo>
                  <a:pt x="0" y="0"/>
                </a:moveTo>
                <a:lnTo>
                  <a:pt x="1105705" y="0"/>
                </a:lnTo>
                <a:lnTo>
                  <a:pt x="1105705" y="1198596"/>
                </a:lnTo>
                <a:lnTo>
                  <a:pt x="0" y="11985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23" name="Freeform 23"/>
          <p:cNvSpPr/>
          <p:nvPr/>
        </p:nvSpPr>
        <p:spPr>
          <a:xfrm>
            <a:off x="16018801" y="6657589"/>
            <a:ext cx="1052371" cy="926087"/>
          </a:xfrm>
          <a:custGeom>
            <a:avLst/>
            <a:gdLst/>
            <a:ahLst/>
            <a:cxnLst/>
            <a:rect l="l" t="t" r="r" b="b"/>
            <a:pathLst>
              <a:path w="1052371" h="926087">
                <a:moveTo>
                  <a:pt x="0" y="0"/>
                </a:moveTo>
                <a:lnTo>
                  <a:pt x="1052372" y="0"/>
                </a:lnTo>
                <a:lnTo>
                  <a:pt x="1052372" y="926087"/>
                </a:lnTo>
                <a:lnTo>
                  <a:pt x="0" y="9260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24" name="TextBox 24"/>
          <p:cNvSpPr txBox="1"/>
          <p:nvPr/>
        </p:nvSpPr>
        <p:spPr>
          <a:xfrm>
            <a:off x="6148278" y="9871952"/>
            <a:ext cx="6620351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500" spc="60">
                <a:solidFill>
                  <a:srgbClr val="000000"/>
                </a:solidFill>
                <a:latin typeface="Didact Gothic"/>
                <a:ea typeface="Didact Gothic"/>
                <a:cs typeface="Didact Gothic"/>
                <a:sym typeface="Didact Gothic"/>
              </a:rPr>
              <a:t>AG Innovation - Röm.- kath. Kirchengemeinde Hochrhein-Südschwarzwald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06446" y="938728"/>
            <a:ext cx="15950468" cy="97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39"/>
              </a:lnSpc>
              <a:spcBef>
                <a:spcPct val="0"/>
              </a:spcBef>
            </a:pPr>
            <a:r>
              <a:rPr lang="en-US" sz="3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FRAGE AN JUGENDLICHE: WIE WILLST DU GERNE INFORMIERT WERDEN? (MEHRFACHANTWORTEN ZUR AUSWAHL MÖGLICH)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4670" y="8656268"/>
            <a:ext cx="5816186" cy="463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3"/>
              </a:lnSpc>
              <a:spcBef>
                <a:spcPct val="0"/>
              </a:spcBef>
            </a:pPr>
            <a:r>
              <a:rPr lang="en-US" sz="305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Social Media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148278" y="8656268"/>
            <a:ext cx="5816186" cy="463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3"/>
              </a:lnSpc>
              <a:spcBef>
                <a:spcPct val="0"/>
              </a:spcBef>
            </a:pPr>
            <a:r>
              <a:rPr lang="en-US" sz="305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Website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07156" y="4878379"/>
            <a:ext cx="3231214" cy="1740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288"/>
              </a:lnSpc>
              <a:spcBef>
                <a:spcPct val="0"/>
              </a:spcBef>
            </a:pPr>
            <a:r>
              <a:rPr lang="en-US" sz="10205" b="1">
                <a:solidFill>
                  <a:srgbClr val="31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28%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516610" y="4878379"/>
            <a:ext cx="3231214" cy="1740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288"/>
              </a:lnSpc>
              <a:spcBef>
                <a:spcPct val="0"/>
              </a:spcBef>
            </a:pPr>
            <a:r>
              <a:rPr lang="en-US" sz="10205" b="1">
                <a:solidFill>
                  <a:srgbClr val="31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23%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471814" y="8523425"/>
            <a:ext cx="5816186" cy="463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3"/>
              </a:lnSpc>
              <a:spcBef>
                <a:spcPct val="0"/>
              </a:spcBef>
            </a:pPr>
            <a:r>
              <a:rPr lang="en-US" sz="305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Pfarrblatt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3518401" y="4726411"/>
            <a:ext cx="3231214" cy="1740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288"/>
              </a:lnSpc>
              <a:spcBef>
                <a:spcPct val="0"/>
              </a:spcBef>
            </a:pPr>
            <a:r>
              <a:rPr lang="en-US" sz="10205" b="1">
                <a:solidFill>
                  <a:srgbClr val="31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18%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195471" y="-120255"/>
            <a:ext cx="3164099" cy="3164099"/>
          </a:xfrm>
          <a:custGeom>
            <a:avLst/>
            <a:gdLst/>
            <a:ahLst/>
            <a:cxnLst/>
            <a:rect l="l" t="t" r="r" b="b"/>
            <a:pathLst>
              <a:path w="3164099" h="3164099">
                <a:moveTo>
                  <a:pt x="0" y="0"/>
                </a:moveTo>
                <a:lnTo>
                  <a:pt x="3164098" y="0"/>
                </a:lnTo>
                <a:lnTo>
                  <a:pt x="3164098" y="3164099"/>
                </a:lnTo>
                <a:lnTo>
                  <a:pt x="0" y="31640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3" name="Group 3"/>
          <p:cNvGrpSpPr/>
          <p:nvPr/>
        </p:nvGrpSpPr>
        <p:grpSpPr>
          <a:xfrm>
            <a:off x="403619" y="3043844"/>
            <a:ext cx="6006756" cy="6006756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EDAD8">
                <a:alpha val="6667"/>
              </a:srgbClr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722935" y="3909610"/>
            <a:ext cx="4275224" cy="4275224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7C6D">
                <a:alpha val="18824"/>
              </a:srgbClr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761894" y="2245617"/>
            <a:ext cx="11236265" cy="7788259"/>
          </a:xfrm>
          <a:custGeom>
            <a:avLst/>
            <a:gdLst/>
            <a:ahLst/>
            <a:cxnLst/>
            <a:rect l="l" t="t" r="r" b="b"/>
            <a:pathLst>
              <a:path w="11236265" h="7788259">
                <a:moveTo>
                  <a:pt x="0" y="0"/>
                </a:moveTo>
                <a:lnTo>
                  <a:pt x="11236265" y="0"/>
                </a:lnTo>
                <a:lnTo>
                  <a:pt x="11236265" y="7788260"/>
                </a:lnTo>
                <a:lnTo>
                  <a:pt x="0" y="77882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683" t="-2659" r="-51004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0" name="TextBox 10"/>
          <p:cNvSpPr txBox="1"/>
          <p:nvPr/>
        </p:nvSpPr>
        <p:spPr>
          <a:xfrm>
            <a:off x="6148278" y="9871952"/>
            <a:ext cx="6620351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500" spc="60">
                <a:solidFill>
                  <a:srgbClr val="000000"/>
                </a:solidFill>
                <a:latin typeface="Didact Gothic"/>
                <a:ea typeface="Didact Gothic"/>
                <a:cs typeface="Didact Gothic"/>
                <a:sym typeface="Didact Gothic"/>
              </a:rPr>
              <a:t>AG Innovation - Röm.- kath. Kirchengemeinde Hochrhein-Südschwarzwald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53163" y="976020"/>
            <a:ext cx="14323246" cy="97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39"/>
              </a:lnSpc>
              <a:spcBef>
                <a:spcPct val="0"/>
              </a:spcBef>
            </a:pPr>
            <a:r>
              <a:rPr lang="en-US" sz="3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FRAGE 13: HABEN SIE KONKRETE VORSCHLÄGE ODER WÜNSCHE, WIE WIR BESSER AUF IHRE BEDÜRFNISSE EINGEHEN KÖNNEN?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3130670" y="3464809"/>
            <a:ext cx="290615" cy="290615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28199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3588305" y="3422049"/>
            <a:ext cx="3480495" cy="3454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759"/>
              </a:lnSpc>
              <a:spcBef>
                <a:spcPct val="0"/>
              </a:spcBef>
            </a:pPr>
            <a:r>
              <a:rPr lang="en-US" sz="22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verschiedene</a:t>
            </a:r>
            <a:r>
              <a:rPr lang="en-US" sz="22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2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Wünsche</a:t>
            </a:r>
            <a:endParaRPr lang="en-US" sz="22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13130670" y="4097031"/>
            <a:ext cx="290615" cy="290615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7C6D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3588305" y="4044746"/>
            <a:ext cx="4222433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9"/>
              </a:lnSpc>
              <a:spcBef>
                <a:spcPct val="0"/>
              </a:spcBef>
            </a:pPr>
            <a:r>
              <a:rPr lang="en-US" sz="22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mehr Marketing, Social Media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3130670" y="4782831"/>
            <a:ext cx="290615" cy="290615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799BC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3546990" y="4730546"/>
            <a:ext cx="4512409" cy="3454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759"/>
              </a:lnSpc>
              <a:spcBef>
                <a:spcPct val="0"/>
              </a:spcBef>
            </a:pPr>
            <a:r>
              <a:rPr lang="en-US" sz="22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Orientierung</a:t>
            </a:r>
            <a:r>
              <a:rPr lang="en-US" sz="22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2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Jugend</a:t>
            </a:r>
            <a:r>
              <a:rPr lang="en-US" sz="22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&amp; </a:t>
            </a:r>
            <a:r>
              <a:rPr lang="en-US" sz="22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Familie</a:t>
            </a:r>
            <a:endParaRPr lang="en-US" sz="22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grpSp>
        <p:nvGrpSpPr>
          <p:cNvPr id="24" name="Group 24"/>
          <p:cNvGrpSpPr/>
          <p:nvPr/>
        </p:nvGrpSpPr>
        <p:grpSpPr>
          <a:xfrm>
            <a:off x="13130670" y="5459106"/>
            <a:ext cx="290615" cy="290615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BB0F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endParaRPr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3546991" y="5416346"/>
            <a:ext cx="5176957" cy="1063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9"/>
              </a:lnSpc>
              <a:spcBef>
                <a:spcPct val="0"/>
              </a:spcBef>
            </a:pPr>
            <a:r>
              <a:rPr lang="en-US" sz="22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Mehr </a:t>
            </a:r>
            <a:r>
              <a:rPr lang="en-US" sz="22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Seelsorge</a:t>
            </a:r>
            <a:r>
              <a:rPr lang="en-US" sz="22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22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Kontakt</a:t>
            </a:r>
            <a:r>
              <a:rPr lang="en-US" sz="22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 </a:t>
            </a:r>
            <a:r>
              <a:rPr lang="en-US" sz="22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Menschennähe</a:t>
            </a:r>
            <a:r>
              <a:rPr lang="en-US" sz="22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22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einladend</a:t>
            </a:r>
            <a:r>
              <a:rPr lang="en-US" sz="22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sein, </a:t>
            </a:r>
            <a:r>
              <a:rPr lang="en-US" sz="22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Willkommenskultur</a:t>
            </a:r>
            <a:endParaRPr lang="en-US" sz="22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grpSp>
        <p:nvGrpSpPr>
          <p:cNvPr id="28" name="Group 28"/>
          <p:cNvGrpSpPr/>
          <p:nvPr/>
        </p:nvGrpSpPr>
        <p:grpSpPr>
          <a:xfrm>
            <a:off x="13130670" y="6764031"/>
            <a:ext cx="290615" cy="290615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28199">
                <a:alpha val="72941"/>
              </a:srgbClr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endParaRPr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3546991" y="6721271"/>
            <a:ext cx="4741009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9"/>
              </a:lnSpc>
              <a:spcBef>
                <a:spcPct val="0"/>
              </a:spcBef>
            </a:pPr>
            <a:r>
              <a:rPr lang="en-US" sz="22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Mehr </a:t>
            </a:r>
            <a:r>
              <a:rPr lang="en-US" sz="22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verschiedene</a:t>
            </a:r>
            <a:r>
              <a:rPr lang="en-US" sz="22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2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Angebote</a:t>
            </a:r>
            <a:r>
              <a:rPr lang="en-US" sz="22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/ </a:t>
            </a:r>
            <a:r>
              <a:rPr lang="en-US" sz="22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Veranstaltungen</a:t>
            </a:r>
            <a:endParaRPr lang="en-US" sz="22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CEB59-6052-C4DE-76EA-462887D4B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FCC8D0BF-65D2-516C-5A40-033694A69910}"/>
              </a:ext>
            </a:extLst>
          </p:cNvPr>
          <p:cNvSpPr/>
          <p:nvPr/>
        </p:nvSpPr>
        <p:spPr>
          <a:xfrm>
            <a:off x="16255778" y="-282502"/>
            <a:ext cx="2067824" cy="2067824"/>
          </a:xfrm>
          <a:custGeom>
            <a:avLst/>
            <a:gdLst/>
            <a:ahLst/>
            <a:cxnLst/>
            <a:rect l="l" t="t" r="r" b="b"/>
            <a:pathLst>
              <a:path w="2067824" h="2067824">
                <a:moveTo>
                  <a:pt x="0" y="0"/>
                </a:moveTo>
                <a:lnTo>
                  <a:pt x="2067824" y="0"/>
                </a:lnTo>
                <a:lnTo>
                  <a:pt x="2067824" y="2067824"/>
                </a:lnTo>
                <a:lnTo>
                  <a:pt x="0" y="20678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282F1E89-D202-DBC8-E2EB-2D7E29BE3227}"/>
              </a:ext>
            </a:extLst>
          </p:cNvPr>
          <p:cNvSpPr txBox="1"/>
          <p:nvPr/>
        </p:nvSpPr>
        <p:spPr>
          <a:xfrm>
            <a:off x="6148278" y="9871952"/>
            <a:ext cx="6620351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500" spc="60">
                <a:solidFill>
                  <a:srgbClr val="000000"/>
                </a:solidFill>
                <a:latin typeface="Didact Gothic"/>
                <a:ea typeface="Didact Gothic"/>
                <a:cs typeface="Didact Gothic"/>
                <a:sym typeface="Didact Gothic"/>
              </a:rPr>
              <a:t>AG Innovation - Röm.- kath. Kirchengemeinde Hochrhein-Südschwarzwald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1FF660FF-398B-E594-D40C-FF16C39F6313}"/>
              </a:ext>
            </a:extLst>
          </p:cNvPr>
          <p:cNvSpPr txBox="1"/>
          <p:nvPr/>
        </p:nvSpPr>
        <p:spPr>
          <a:xfrm>
            <a:off x="1808108" y="332310"/>
            <a:ext cx="14559480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9"/>
              </a:lnSpc>
              <a:spcBef>
                <a:spcPct val="0"/>
              </a:spcBef>
            </a:pPr>
            <a:r>
              <a:rPr lang="en-US" sz="26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DIE FOLGENDE LISTE ENTHÄLT AUSSAGEN, WELCHE THEMEN IN ZUKUNFT </a:t>
            </a:r>
            <a:r>
              <a:rPr lang="en-US" sz="2699" b="1">
                <a:solidFill>
                  <a:srgbClr val="D9514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BEIBEHALTEN</a:t>
            </a:r>
            <a:r>
              <a:rPr lang="en-US" sz="26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WERDEN SOLLTEN: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4450CF8-B827-72D8-F670-302337BB7FCB}"/>
              </a:ext>
            </a:extLst>
          </p:cNvPr>
          <p:cNvSpPr txBox="1"/>
          <p:nvPr/>
        </p:nvSpPr>
        <p:spPr>
          <a:xfrm>
            <a:off x="1808108" y="9278496"/>
            <a:ext cx="15288825" cy="486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5"/>
              </a:lnSpc>
              <a:spcBef>
                <a:spcPct val="0"/>
              </a:spcBef>
            </a:pPr>
            <a:r>
              <a:rPr lang="en-US" sz="159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Anmerkung: „Gottesdienste“, „Angebote / Veranstaltungen“ sowie alte Traditionen / Werte“ werden zur Erhaltung der Übersichtlichkeit in einer separaten MindMap dargestellt. Quelle: Antworten aus dem Fragebogen an Erwachsene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6E5D399C-008F-2396-CD12-8BB27DAE0D0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41" t="3509" r="2941" b="15509"/>
          <a:stretch>
            <a:fillRect/>
          </a:stretch>
        </p:blipFill>
        <p:spPr>
          <a:xfrm>
            <a:off x="2076086" y="1327073"/>
            <a:ext cx="14179692" cy="7976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0073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255778" y="-282502"/>
            <a:ext cx="2067824" cy="2067824"/>
          </a:xfrm>
          <a:custGeom>
            <a:avLst/>
            <a:gdLst/>
            <a:ahLst/>
            <a:cxnLst/>
            <a:rect l="l" t="t" r="r" b="b"/>
            <a:pathLst>
              <a:path w="2067824" h="2067824">
                <a:moveTo>
                  <a:pt x="0" y="0"/>
                </a:moveTo>
                <a:lnTo>
                  <a:pt x="2067824" y="0"/>
                </a:lnTo>
                <a:lnTo>
                  <a:pt x="2067824" y="2067824"/>
                </a:lnTo>
                <a:lnTo>
                  <a:pt x="0" y="20678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2271309" y="888698"/>
            <a:ext cx="13633077" cy="8369602"/>
          </a:xfrm>
          <a:custGeom>
            <a:avLst/>
            <a:gdLst/>
            <a:ahLst/>
            <a:cxnLst/>
            <a:rect l="l" t="t" r="r" b="b"/>
            <a:pathLst>
              <a:path w="13633077" h="8369602">
                <a:moveTo>
                  <a:pt x="0" y="0"/>
                </a:moveTo>
                <a:lnTo>
                  <a:pt x="13633077" y="0"/>
                </a:lnTo>
                <a:lnTo>
                  <a:pt x="13633077" y="8369602"/>
                </a:lnTo>
                <a:lnTo>
                  <a:pt x="0" y="83696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148278" y="9871952"/>
            <a:ext cx="6620351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500" spc="60">
                <a:solidFill>
                  <a:srgbClr val="000000"/>
                </a:solidFill>
                <a:latin typeface="Didact Gothic"/>
                <a:ea typeface="Didact Gothic"/>
                <a:cs typeface="Didact Gothic"/>
                <a:sym typeface="Didact Gothic"/>
              </a:rPr>
              <a:t>AG Innovation - Röm.- kath. Kirchengemeinde Hochrhein-Südschwarzwald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808108" y="332310"/>
            <a:ext cx="14559480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9"/>
              </a:lnSpc>
              <a:spcBef>
                <a:spcPct val="0"/>
              </a:spcBef>
            </a:pPr>
            <a:r>
              <a:rPr lang="en-US" sz="26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DIE FOLGENDE LISTE ENTHÄLT AUSSAGEN, WELCHE THEMEN IN ZUKUNFT </a:t>
            </a:r>
            <a:r>
              <a:rPr lang="en-US" sz="2699" b="1">
                <a:solidFill>
                  <a:srgbClr val="D9514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MEHR GEWÜNSCHT WERDEN: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808108" y="9307801"/>
            <a:ext cx="15914171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20"/>
              </a:lnSpc>
              <a:spcBef>
                <a:spcPct val="0"/>
              </a:spcBef>
            </a:pPr>
            <a:r>
              <a:rPr lang="en-US" sz="16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Anmerkung: „Gottesdienste“ und „Angebote / Veranstaltungen“ werden zur Erhaltung der Übersichtlichkeit in einer separaten MindMap dargestellt. Quelle: Antworten aus dem Fragebogen an Erwachsene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255778" y="-282502"/>
            <a:ext cx="2067824" cy="2067824"/>
          </a:xfrm>
          <a:custGeom>
            <a:avLst/>
            <a:gdLst/>
            <a:ahLst/>
            <a:cxnLst/>
            <a:rect l="l" t="t" r="r" b="b"/>
            <a:pathLst>
              <a:path w="2067824" h="2067824">
                <a:moveTo>
                  <a:pt x="0" y="0"/>
                </a:moveTo>
                <a:lnTo>
                  <a:pt x="2067824" y="0"/>
                </a:lnTo>
                <a:lnTo>
                  <a:pt x="2067824" y="2067824"/>
                </a:lnTo>
                <a:lnTo>
                  <a:pt x="0" y="20678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2429396" y="1028700"/>
            <a:ext cx="13826382" cy="8078708"/>
          </a:xfrm>
          <a:custGeom>
            <a:avLst/>
            <a:gdLst/>
            <a:ahLst/>
            <a:cxnLst/>
            <a:rect l="l" t="t" r="r" b="b"/>
            <a:pathLst>
              <a:path w="13826382" h="8078708">
                <a:moveTo>
                  <a:pt x="0" y="0"/>
                </a:moveTo>
                <a:lnTo>
                  <a:pt x="13826382" y="0"/>
                </a:lnTo>
                <a:lnTo>
                  <a:pt x="13826382" y="8078708"/>
                </a:lnTo>
                <a:lnTo>
                  <a:pt x="0" y="80787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02" b="-2170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148278" y="9871952"/>
            <a:ext cx="6620351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500" spc="60">
                <a:solidFill>
                  <a:srgbClr val="000000"/>
                </a:solidFill>
                <a:latin typeface="Didact Gothic"/>
                <a:ea typeface="Didact Gothic"/>
                <a:cs typeface="Didact Gothic"/>
                <a:sym typeface="Didact Gothic"/>
              </a:rPr>
              <a:t>AG Innovation - Röm.- kath. Kirchengemeinde Hochrhein-Südschwarzwald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942387" y="332310"/>
            <a:ext cx="13032134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9"/>
              </a:lnSpc>
              <a:spcBef>
                <a:spcPct val="0"/>
              </a:spcBef>
            </a:pPr>
            <a:r>
              <a:rPr lang="en-US" sz="26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DIE FOLGENDE LISTE ENTHÄLT AUSSAGEN, WELCHE THEMEN IN ZUKUNFT </a:t>
            </a:r>
            <a:r>
              <a:rPr lang="en-US" sz="2699" b="1">
                <a:solidFill>
                  <a:srgbClr val="D9514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NICHT MEHR</a:t>
            </a:r>
            <a:r>
              <a:rPr lang="en-US" sz="26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GEWÜNSCHT WERDEN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-931588" y="9290927"/>
            <a:ext cx="20151176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9"/>
              </a:lnSpc>
              <a:spcBef>
                <a:spcPct val="0"/>
              </a:spcBef>
            </a:pPr>
            <a:r>
              <a:rPr lang="en-US" sz="15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Anmerkung: „Gottesdienste“ werden zur Erhaltung der Übersichtlichkeit in einer separaten MindMap dargestellt. </a:t>
            </a:r>
          </a:p>
          <a:p>
            <a:pPr algn="ctr">
              <a:lnSpc>
                <a:spcPts val="1919"/>
              </a:lnSpc>
              <a:spcBef>
                <a:spcPct val="0"/>
              </a:spcBef>
            </a:pPr>
            <a:r>
              <a:rPr lang="en-US" sz="15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Quelle: Antworten aus dem Fragebogen an Erwachsene</a:t>
            </a:r>
          </a:p>
          <a:p>
            <a:pPr algn="ctr">
              <a:lnSpc>
                <a:spcPts val="1919"/>
              </a:lnSpc>
              <a:spcBef>
                <a:spcPct val="0"/>
              </a:spcBef>
            </a:pPr>
            <a:endParaRPr lang="en-US" sz="1599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255778" y="-282502"/>
            <a:ext cx="2067824" cy="2067824"/>
          </a:xfrm>
          <a:custGeom>
            <a:avLst/>
            <a:gdLst/>
            <a:ahLst/>
            <a:cxnLst/>
            <a:rect l="l" t="t" r="r" b="b"/>
            <a:pathLst>
              <a:path w="2067824" h="2067824">
                <a:moveTo>
                  <a:pt x="0" y="0"/>
                </a:moveTo>
                <a:lnTo>
                  <a:pt x="2067824" y="0"/>
                </a:lnTo>
                <a:lnTo>
                  <a:pt x="2067824" y="2067824"/>
                </a:lnTo>
                <a:lnTo>
                  <a:pt x="0" y="20678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466143" y="2719105"/>
            <a:ext cx="17693141" cy="6215971"/>
          </a:xfrm>
          <a:custGeom>
            <a:avLst/>
            <a:gdLst/>
            <a:ahLst/>
            <a:cxnLst/>
            <a:rect l="l" t="t" r="r" b="b"/>
            <a:pathLst>
              <a:path w="17693141" h="6215971">
                <a:moveTo>
                  <a:pt x="0" y="0"/>
                </a:moveTo>
                <a:lnTo>
                  <a:pt x="17693141" y="0"/>
                </a:lnTo>
                <a:lnTo>
                  <a:pt x="17693141" y="6215970"/>
                </a:lnTo>
                <a:lnTo>
                  <a:pt x="0" y="62159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335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148278" y="9871952"/>
            <a:ext cx="6620351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500" spc="60">
                <a:solidFill>
                  <a:srgbClr val="000000"/>
                </a:solidFill>
                <a:latin typeface="Didact Gothic"/>
                <a:ea typeface="Didact Gothic"/>
                <a:cs typeface="Didact Gothic"/>
                <a:sym typeface="Didact Gothic"/>
              </a:rPr>
              <a:t>AG Innovation - Röm.- kath. Kirchengemeinde Hochrhein-Südschwarzwald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78468" y="609600"/>
            <a:ext cx="15293333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9"/>
              </a:lnSpc>
              <a:spcBef>
                <a:spcPct val="0"/>
              </a:spcBef>
            </a:pPr>
            <a:r>
              <a:rPr lang="en-US" sz="26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GOTTESDIENSTE: FOLGENDE AUSSAGEN ZEIGEN RELEVANTE THEMEN FÜR DIE ZUKUNFT: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593555" y="1832947"/>
            <a:ext cx="4646378" cy="737338"/>
            <a:chOff x="0" y="0"/>
            <a:chExt cx="1223737" cy="19419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23737" cy="194196"/>
            </a:xfrm>
            <a:custGeom>
              <a:avLst/>
              <a:gdLst/>
              <a:ahLst/>
              <a:cxnLst/>
              <a:rect l="l" t="t" r="r" b="b"/>
              <a:pathLst>
                <a:path w="1223737" h="194196">
                  <a:moveTo>
                    <a:pt x="84978" y="0"/>
                  </a:moveTo>
                  <a:lnTo>
                    <a:pt x="1138760" y="0"/>
                  </a:lnTo>
                  <a:cubicBezTo>
                    <a:pt x="1161297" y="0"/>
                    <a:pt x="1182912" y="8953"/>
                    <a:pt x="1198848" y="24889"/>
                  </a:cubicBezTo>
                  <a:cubicBezTo>
                    <a:pt x="1214784" y="40826"/>
                    <a:pt x="1223737" y="62440"/>
                    <a:pt x="1223737" y="84978"/>
                  </a:cubicBezTo>
                  <a:lnTo>
                    <a:pt x="1223737" y="109218"/>
                  </a:lnTo>
                  <a:cubicBezTo>
                    <a:pt x="1223737" y="131756"/>
                    <a:pt x="1214784" y="153370"/>
                    <a:pt x="1198848" y="169307"/>
                  </a:cubicBezTo>
                  <a:cubicBezTo>
                    <a:pt x="1182912" y="185243"/>
                    <a:pt x="1161297" y="194196"/>
                    <a:pt x="1138760" y="194196"/>
                  </a:cubicBezTo>
                  <a:lnTo>
                    <a:pt x="84978" y="194196"/>
                  </a:lnTo>
                  <a:cubicBezTo>
                    <a:pt x="62440" y="194196"/>
                    <a:pt x="40826" y="185243"/>
                    <a:pt x="24889" y="169307"/>
                  </a:cubicBezTo>
                  <a:cubicBezTo>
                    <a:pt x="8953" y="153370"/>
                    <a:pt x="0" y="131756"/>
                    <a:pt x="0" y="109218"/>
                  </a:cubicBezTo>
                  <a:lnTo>
                    <a:pt x="0" y="84978"/>
                  </a:lnTo>
                  <a:cubicBezTo>
                    <a:pt x="0" y="62440"/>
                    <a:pt x="8953" y="40826"/>
                    <a:pt x="24889" y="24889"/>
                  </a:cubicBezTo>
                  <a:cubicBezTo>
                    <a:pt x="40826" y="8953"/>
                    <a:pt x="62440" y="0"/>
                    <a:pt x="84978" y="0"/>
                  </a:cubicBezTo>
                  <a:close/>
                </a:path>
              </a:pathLst>
            </a:custGeom>
            <a:solidFill>
              <a:srgbClr val="04B1D2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223737" cy="2037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28700" y="2030166"/>
            <a:ext cx="3775470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399" b="1">
                <a:solidFill>
                  <a:srgbClr val="F9F9F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mehr davon gewünscht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6608129" y="1832947"/>
            <a:ext cx="4396036" cy="737338"/>
            <a:chOff x="0" y="0"/>
            <a:chExt cx="1157804" cy="19419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57804" cy="194196"/>
            </a:xfrm>
            <a:custGeom>
              <a:avLst/>
              <a:gdLst/>
              <a:ahLst/>
              <a:cxnLst/>
              <a:rect l="l" t="t" r="r" b="b"/>
              <a:pathLst>
                <a:path w="1157804" h="194196">
                  <a:moveTo>
                    <a:pt x="89817" y="0"/>
                  </a:moveTo>
                  <a:lnTo>
                    <a:pt x="1067987" y="0"/>
                  </a:lnTo>
                  <a:cubicBezTo>
                    <a:pt x="1117591" y="0"/>
                    <a:pt x="1157804" y="40212"/>
                    <a:pt x="1157804" y="89817"/>
                  </a:cubicBezTo>
                  <a:lnTo>
                    <a:pt x="1157804" y="104379"/>
                  </a:lnTo>
                  <a:cubicBezTo>
                    <a:pt x="1157804" y="153984"/>
                    <a:pt x="1117591" y="194196"/>
                    <a:pt x="1067987" y="194196"/>
                  </a:cubicBezTo>
                  <a:lnTo>
                    <a:pt x="89817" y="194196"/>
                  </a:lnTo>
                  <a:cubicBezTo>
                    <a:pt x="40212" y="194196"/>
                    <a:pt x="0" y="153984"/>
                    <a:pt x="0" y="104379"/>
                  </a:cubicBezTo>
                  <a:lnTo>
                    <a:pt x="0" y="89817"/>
                  </a:lnTo>
                  <a:cubicBezTo>
                    <a:pt x="0" y="40212"/>
                    <a:pt x="40212" y="0"/>
                    <a:pt x="89817" y="0"/>
                  </a:cubicBezTo>
                  <a:close/>
                </a:path>
              </a:pathLst>
            </a:custGeom>
            <a:solidFill>
              <a:srgbClr val="44A796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9525"/>
              <a:ext cx="1157804" cy="2037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432113" y="2030166"/>
            <a:ext cx="2748067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399" b="1">
                <a:solidFill>
                  <a:srgbClr val="F9F9F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beibehalten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2375765" y="1832947"/>
            <a:ext cx="4396036" cy="737338"/>
            <a:chOff x="0" y="0"/>
            <a:chExt cx="1157804" cy="19419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57804" cy="194196"/>
            </a:xfrm>
            <a:custGeom>
              <a:avLst/>
              <a:gdLst/>
              <a:ahLst/>
              <a:cxnLst/>
              <a:rect l="l" t="t" r="r" b="b"/>
              <a:pathLst>
                <a:path w="1157804" h="194196">
                  <a:moveTo>
                    <a:pt x="89817" y="0"/>
                  </a:moveTo>
                  <a:lnTo>
                    <a:pt x="1067987" y="0"/>
                  </a:lnTo>
                  <a:cubicBezTo>
                    <a:pt x="1117591" y="0"/>
                    <a:pt x="1157804" y="40212"/>
                    <a:pt x="1157804" y="89817"/>
                  </a:cubicBezTo>
                  <a:lnTo>
                    <a:pt x="1157804" y="104379"/>
                  </a:lnTo>
                  <a:cubicBezTo>
                    <a:pt x="1157804" y="153984"/>
                    <a:pt x="1117591" y="194196"/>
                    <a:pt x="1067987" y="194196"/>
                  </a:cubicBezTo>
                  <a:lnTo>
                    <a:pt x="89817" y="194196"/>
                  </a:lnTo>
                  <a:cubicBezTo>
                    <a:pt x="40212" y="194196"/>
                    <a:pt x="0" y="153984"/>
                    <a:pt x="0" y="104379"/>
                  </a:cubicBezTo>
                  <a:lnTo>
                    <a:pt x="0" y="89817"/>
                  </a:lnTo>
                  <a:cubicBezTo>
                    <a:pt x="0" y="40212"/>
                    <a:pt x="40212" y="0"/>
                    <a:pt x="89817" y="0"/>
                  </a:cubicBezTo>
                  <a:close/>
                </a:path>
              </a:pathLst>
            </a:custGeom>
            <a:solidFill>
              <a:srgbClr val="D9514B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9525"/>
              <a:ext cx="1157804" cy="2037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2804390" y="2030166"/>
            <a:ext cx="3572052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399" b="1">
                <a:solidFill>
                  <a:srgbClr val="F9F9F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nicht mehr gewünscht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255778" y="-282502"/>
            <a:ext cx="2067824" cy="2067824"/>
          </a:xfrm>
          <a:custGeom>
            <a:avLst/>
            <a:gdLst/>
            <a:ahLst/>
            <a:cxnLst/>
            <a:rect l="l" t="t" r="r" b="b"/>
            <a:pathLst>
              <a:path w="2067824" h="2067824">
                <a:moveTo>
                  <a:pt x="0" y="0"/>
                </a:moveTo>
                <a:lnTo>
                  <a:pt x="2067824" y="0"/>
                </a:lnTo>
                <a:lnTo>
                  <a:pt x="2067824" y="2067824"/>
                </a:lnTo>
                <a:lnTo>
                  <a:pt x="0" y="20678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3" name="Group 3"/>
          <p:cNvGrpSpPr/>
          <p:nvPr/>
        </p:nvGrpSpPr>
        <p:grpSpPr>
          <a:xfrm>
            <a:off x="593555" y="1198398"/>
            <a:ext cx="4646378" cy="737338"/>
            <a:chOff x="0" y="0"/>
            <a:chExt cx="1223737" cy="19419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3737" cy="194196"/>
            </a:xfrm>
            <a:custGeom>
              <a:avLst/>
              <a:gdLst/>
              <a:ahLst/>
              <a:cxnLst/>
              <a:rect l="l" t="t" r="r" b="b"/>
              <a:pathLst>
                <a:path w="1223737" h="194196">
                  <a:moveTo>
                    <a:pt x="84978" y="0"/>
                  </a:moveTo>
                  <a:lnTo>
                    <a:pt x="1138760" y="0"/>
                  </a:lnTo>
                  <a:cubicBezTo>
                    <a:pt x="1161297" y="0"/>
                    <a:pt x="1182912" y="8953"/>
                    <a:pt x="1198848" y="24889"/>
                  </a:cubicBezTo>
                  <a:cubicBezTo>
                    <a:pt x="1214784" y="40826"/>
                    <a:pt x="1223737" y="62440"/>
                    <a:pt x="1223737" y="84978"/>
                  </a:cubicBezTo>
                  <a:lnTo>
                    <a:pt x="1223737" y="109218"/>
                  </a:lnTo>
                  <a:cubicBezTo>
                    <a:pt x="1223737" y="131756"/>
                    <a:pt x="1214784" y="153370"/>
                    <a:pt x="1198848" y="169307"/>
                  </a:cubicBezTo>
                  <a:cubicBezTo>
                    <a:pt x="1182912" y="185243"/>
                    <a:pt x="1161297" y="194196"/>
                    <a:pt x="1138760" y="194196"/>
                  </a:cubicBezTo>
                  <a:lnTo>
                    <a:pt x="84978" y="194196"/>
                  </a:lnTo>
                  <a:cubicBezTo>
                    <a:pt x="62440" y="194196"/>
                    <a:pt x="40826" y="185243"/>
                    <a:pt x="24889" y="169307"/>
                  </a:cubicBezTo>
                  <a:cubicBezTo>
                    <a:pt x="8953" y="153370"/>
                    <a:pt x="0" y="131756"/>
                    <a:pt x="0" y="109218"/>
                  </a:cubicBezTo>
                  <a:lnTo>
                    <a:pt x="0" y="84978"/>
                  </a:lnTo>
                  <a:cubicBezTo>
                    <a:pt x="0" y="62440"/>
                    <a:pt x="8953" y="40826"/>
                    <a:pt x="24889" y="24889"/>
                  </a:cubicBezTo>
                  <a:cubicBezTo>
                    <a:pt x="40826" y="8953"/>
                    <a:pt x="62440" y="0"/>
                    <a:pt x="84978" y="0"/>
                  </a:cubicBezTo>
                  <a:close/>
                </a:path>
              </a:pathLst>
            </a:custGeom>
            <a:solidFill>
              <a:srgbClr val="04B1D2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1223737" cy="2037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608129" y="1198398"/>
            <a:ext cx="4396036" cy="737338"/>
            <a:chOff x="0" y="0"/>
            <a:chExt cx="1157804" cy="19419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57804" cy="194196"/>
            </a:xfrm>
            <a:custGeom>
              <a:avLst/>
              <a:gdLst/>
              <a:ahLst/>
              <a:cxnLst/>
              <a:rect l="l" t="t" r="r" b="b"/>
              <a:pathLst>
                <a:path w="1157804" h="194196">
                  <a:moveTo>
                    <a:pt x="89817" y="0"/>
                  </a:moveTo>
                  <a:lnTo>
                    <a:pt x="1067987" y="0"/>
                  </a:lnTo>
                  <a:cubicBezTo>
                    <a:pt x="1117591" y="0"/>
                    <a:pt x="1157804" y="40212"/>
                    <a:pt x="1157804" y="89817"/>
                  </a:cubicBezTo>
                  <a:lnTo>
                    <a:pt x="1157804" y="104379"/>
                  </a:lnTo>
                  <a:cubicBezTo>
                    <a:pt x="1157804" y="153984"/>
                    <a:pt x="1117591" y="194196"/>
                    <a:pt x="1067987" y="194196"/>
                  </a:cubicBezTo>
                  <a:lnTo>
                    <a:pt x="89817" y="194196"/>
                  </a:lnTo>
                  <a:cubicBezTo>
                    <a:pt x="40212" y="194196"/>
                    <a:pt x="0" y="153984"/>
                    <a:pt x="0" y="104379"/>
                  </a:cubicBezTo>
                  <a:lnTo>
                    <a:pt x="0" y="89817"/>
                  </a:lnTo>
                  <a:cubicBezTo>
                    <a:pt x="0" y="40212"/>
                    <a:pt x="40212" y="0"/>
                    <a:pt x="89817" y="0"/>
                  </a:cubicBezTo>
                  <a:close/>
                </a:path>
              </a:pathLst>
            </a:custGeom>
            <a:solidFill>
              <a:srgbClr val="44A796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157804" cy="2037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375765" y="1198398"/>
            <a:ext cx="4396036" cy="737338"/>
            <a:chOff x="0" y="0"/>
            <a:chExt cx="1157804" cy="19419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57804" cy="194196"/>
            </a:xfrm>
            <a:custGeom>
              <a:avLst/>
              <a:gdLst/>
              <a:ahLst/>
              <a:cxnLst/>
              <a:rect l="l" t="t" r="r" b="b"/>
              <a:pathLst>
                <a:path w="1157804" h="194196">
                  <a:moveTo>
                    <a:pt x="89817" y="0"/>
                  </a:moveTo>
                  <a:lnTo>
                    <a:pt x="1067987" y="0"/>
                  </a:lnTo>
                  <a:cubicBezTo>
                    <a:pt x="1117591" y="0"/>
                    <a:pt x="1157804" y="40212"/>
                    <a:pt x="1157804" y="89817"/>
                  </a:cubicBezTo>
                  <a:lnTo>
                    <a:pt x="1157804" y="104379"/>
                  </a:lnTo>
                  <a:cubicBezTo>
                    <a:pt x="1157804" y="153984"/>
                    <a:pt x="1117591" y="194196"/>
                    <a:pt x="1067987" y="194196"/>
                  </a:cubicBezTo>
                  <a:lnTo>
                    <a:pt x="89817" y="194196"/>
                  </a:lnTo>
                  <a:cubicBezTo>
                    <a:pt x="40212" y="194196"/>
                    <a:pt x="0" y="153984"/>
                    <a:pt x="0" y="104379"/>
                  </a:cubicBezTo>
                  <a:lnTo>
                    <a:pt x="0" y="89817"/>
                  </a:lnTo>
                  <a:cubicBezTo>
                    <a:pt x="0" y="40212"/>
                    <a:pt x="40212" y="0"/>
                    <a:pt x="89817" y="0"/>
                  </a:cubicBezTo>
                  <a:close/>
                </a:path>
              </a:pathLst>
            </a:custGeom>
            <a:solidFill>
              <a:srgbClr val="D9514B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9525"/>
              <a:ext cx="1157804" cy="2037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2768629" y="2573911"/>
            <a:ext cx="1875017" cy="1928703"/>
          </a:xfrm>
          <a:custGeom>
            <a:avLst/>
            <a:gdLst/>
            <a:ahLst/>
            <a:cxnLst/>
            <a:rect l="l" t="t" r="r" b="b"/>
            <a:pathLst>
              <a:path w="1875017" h="1928703">
                <a:moveTo>
                  <a:pt x="0" y="0"/>
                </a:moveTo>
                <a:lnTo>
                  <a:pt x="1875018" y="0"/>
                </a:lnTo>
                <a:lnTo>
                  <a:pt x="1875018" y="1928702"/>
                </a:lnTo>
                <a:lnTo>
                  <a:pt x="0" y="19287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261" r="-2261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3" name="Freeform 13"/>
          <p:cNvSpPr/>
          <p:nvPr/>
        </p:nvSpPr>
        <p:spPr>
          <a:xfrm>
            <a:off x="6535831" y="2131113"/>
            <a:ext cx="6170823" cy="7127187"/>
          </a:xfrm>
          <a:custGeom>
            <a:avLst/>
            <a:gdLst/>
            <a:ahLst/>
            <a:cxnLst/>
            <a:rect l="l" t="t" r="r" b="b"/>
            <a:pathLst>
              <a:path w="6170823" h="7127187">
                <a:moveTo>
                  <a:pt x="0" y="0"/>
                </a:moveTo>
                <a:lnTo>
                  <a:pt x="6170823" y="0"/>
                </a:lnTo>
                <a:lnTo>
                  <a:pt x="6170823" y="7127187"/>
                </a:lnTo>
                <a:lnTo>
                  <a:pt x="0" y="71271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4" name="Freeform 14"/>
          <p:cNvSpPr/>
          <p:nvPr/>
        </p:nvSpPr>
        <p:spPr>
          <a:xfrm>
            <a:off x="790884" y="2383411"/>
            <a:ext cx="4013286" cy="7357692"/>
          </a:xfrm>
          <a:custGeom>
            <a:avLst/>
            <a:gdLst/>
            <a:ahLst/>
            <a:cxnLst/>
            <a:rect l="l" t="t" r="r" b="b"/>
            <a:pathLst>
              <a:path w="4013286" h="7357692">
                <a:moveTo>
                  <a:pt x="0" y="0"/>
                </a:moveTo>
                <a:lnTo>
                  <a:pt x="4013286" y="0"/>
                </a:lnTo>
                <a:lnTo>
                  <a:pt x="4013286" y="7357692"/>
                </a:lnTo>
                <a:lnTo>
                  <a:pt x="0" y="735769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5" name="TextBox 15"/>
          <p:cNvSpPr txBox="1"/>
          <p:nvPr/>
        </p:nvSpPr>
        <p:spPr>
          <a:xfrm>
            <a:off x="6148278" y="9871952"/>
            <a:ext cx="6620351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  <a:spcBef>
                <a:spcPct val="0"/>
              </a:spcBef>
            </a:pPr>
            <a:r>
              <a:rPr lang="en-US" sz="1500" spc="60">
                <a:solidFill>
                  <a:srgbClr val="000000"/>
                </a:solidFill>
                <a:latin typeface="Didact Gothic"/>
                <a:ea typeface="Didact Gothic"/>
                <a:cs typeface="Didact Gothic"/>
                <a:sym typeface="Didact Gothic"/>
              </a:rPr>
              <a:t>AG Innovation - Röm.- kath. Kirchengemeinde Hochrhein-Südschwarzwald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17836" y="579960"/>
            <a:ext cx="15293333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9"/>
              </a:lnSpc>
              <a:spcBef>
                <a:spcPct val="0"/>
              </a:spcBef>
            </a:pPr>
            <a:r>
              <a:rPr lang="en-US" sz="22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ANGEBOTE / VERANSTALTUNGEN: FOLGENDE AUSSAGEN ZEIGEN RELEVANTE THEMEN FÜR DIE ZUKUNFT: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1395617"/>
            <a:ext cx="3775470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399" b="1">
                <a:solidFill>
                  <a:srgbClr val="F9F9F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mehr davon gewünscht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432113" y="1395617"/>
            <a:ext cx="2748067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399" b="1">
                <a:solidFill>
                  <a:srgbClr val="F9F9F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beibehalten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804390" y="1395617"/>
            <a:ext cx="3572052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399" b="1">
                <a:solidFill>
                  <a:srgbClr val="F9F9F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nicht mehr gewünscht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855</Words>
  <Application>Microsoft Macintosh PowerPoint</Application>
  <PresentationFormat>Benutzerdefiniert</PresentationFormat>
  <Paragraphs>133</Paragraphs>
  <Slides>20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20</vt:i4>
      </vt:variant>
    </vt:vector>
  </HeadingPairs>
  <TitlesOfParts>
    <vt:vector size="31" baseType="lpstr">
      <vt:lpstr>Didact Gothic</vt:lpstr>
      <vt:lpstr>Canva Sans</vt:lpstr>
      <vt:lpstr>Canva Sans Bold</vt:lpstr>
      <vt:lpstr>Arial</vt:lpstr>
      <vt:lpstr>Aptos</vt:lpstr>
      <vt:lpstr>Aileron</vt:lpstr>
      <vt:lpstr>Calibri</vt:lpstr>
      <vt:lpstr>Eastman Grotesque Bold</vt:lpstr>
      <vt:lpstr>Courier New</vt:lpstr>
      <vt:lpstr>Source Sans Pro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 Innovation - Röm.-Kath. Kirchengemeinde Hochrhein-Südschwarzwald</dc:title>
  <cp:lastModifiedBy>Stefanie1807 Huber</cp:lastModifiedBy>
  <cp:revision>40</cp:revision>
  <dcterms:created xsi:type="dcterms:W3CDTF">2006-08-16T00:00:00Z</dcterms:created>
  <dcterms:modified xsi:type="dcterms:W3CDTF">2026-09-19T08:48:39Z</dcterms:modified>
  <dc:identifier>DAGrKA2GD7A</dc:identifier>
</cp:coreProperties>
</file>